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35"/>
  </p:notesMasterIdLst>
  <p:sldIdLst>
    <p:sldId id="256" r:id="rId7"/>
    <p:sldId id="257" r:id="rId8"/>
    <p:sldId id="258" r:id="rId9"/>
    <p:sldId id="259" r:id="rId10"/>
    <p:sldId id="260" r:id="rId11"/>
    <p:sldId id="262" r:id="rId12"/>
    <p:sldId id="264" r:id="rId13"/>
    <p:sldId id="261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B9D9"/>
    <a:srgbClr val="9301ED"/>
    <a:srgbClr val="FE963F"/>
    <a:srgbClr val="17DF3F"/>
    <a:srgbClr val="9368ED"/>
    <a:srgbClr val="C100C8"/>
    <a:srgbClr val="FE8675"/>
    <a:srgbClr val="14C2D5"/>
    <a:srgbClr val="14BBD7"/>
    <a:srgbClr val="14B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77" autoAdjust="0"/>
    <p:restoredTop sz="94793" autoAdjust="0"/>
  </p:normalViewPr>
  <p:slideViewPr>
    <p:cSldViewPr snapToGrid="0" snapToObjects="1">
      <p:cViewPr varScale="1">
        <p:scale>
          <a:sx n="31" d="100"/>
          <a:sy n="31" d="100"/>
        </p:scale>
        <p:origin x="24" y="93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48D65-32F4-854A-BDC8-F4A77AA22EB0}" type="datetimeFigureOut">
              <a:t>4/21/2019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1B602-7F37-D040-8921-E7E5F80D33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5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1B602-7F37-D040-8921-E7E5F80D33EE}" type="slidenum">
              <a:rPr lang="uk-UA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1B602-7F37-D040-8921-E7E5F80D33EE}" type="slidenum">
              <a:rPr lang="uk-UA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724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A577-C107-4FDF-94B9-127999C32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08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61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5" y="-63796"/>
            <a:ext cx="12254470" cy="69562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3052" y="4259942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8D0621-20AD-488B-99E3-D30207A2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41" y="2584449"/>
            <a:ext cx="6346371" cy="1648732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Protection de ta réputation en ligne</a:t>
            </a:r>
            <a:b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4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e image d’un jeune homme qui utilise une tablette. Il est assis les jambes croisées et il porte un chandail à capuchon gris."/>
          <p:cNvPicPr>
            <a:picLocks noChangeAspect="1"/>
          </p:cNvPicPr>
          <p:nvPr/>
        </p:nvPicPr>
        <p:blipFill>
          <a:blip r:embed="rId2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30" y="-21264"/>
            <a:ext cx="12217695" cy="6930164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400">
            <a:off x="3831526" y="3829671"/>
            <a:ext cx="749148" cy="6772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54821" y="4842146"/>
            <a:ext cx="887505" cy="0"/>
          </a:xfrm>
          <a:prstGeom prst="line">
            <a:avLst/>
          </a:prstGeom>
          <a:ln w="127000">
            <a:solidFill>
              <a:srgbClr val="9301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F8793B0F-EBC9-4D5B-8D3A-3EA6807B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306" y="1882287"/>
            <a:ext cx="5257800" cy="2812337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en-US" sz="5500" b="1" spc="-200" dirty="0" err="1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Comprends</a:t>
            </a:r>
            <a:r>
              <a:rPr lang="en-US" sz="5500" b="1" spc="-2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5500" b="1" spc="-2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ce</a:t>
            </a:r>
            <a:r>
              <a:rPr lang="en-US" sz="5500" b="1" spc="-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qui se </a:t>
            </a:r>
            <a:r>
              <a:rPr lang="en-US" sz="5500" b="1" spc="-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passe</a:t>
            </a:r>
            <a:r>
              <a:rPr lang="en-US" sz="5500" b="1" spc="-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5500" b="1" spc="-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et </a:t>
            </a:r>
            <a:r>
              <a:rPr lang="en-US" sz="5500" b="1" spc="-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garde</a:t>
            </a:r>
            <a:r>
              <a:rPr lang="en-US" sz="5500" b="1" spc="-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le </a:t>
            </a:r>
            <a:r>
              <a:rPr lang="en-US" sz="5500" b="1" spc="-200" dirty="0" err="1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contrôle</a:t>
            </a:r>
            <a:r>
              <a:rPr lang="en-US" sz="5500" b="1" spc="-2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5500" b="1" spc="-2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9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du visage d’un garçon des yeux vers le haut. Il a les cheveux foncés et porte des écouteurs."/>
          <p:cNvPicPr>
            <a:picLocks noChangeAspect="1"/>
          </p:cNvPicPr>
          <p:nvPr/>
        </p:nvPicPr>
        <p:blipFill rotWithShape="1">
          <a:blip r:embed="rId2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-1" r="6914" b="26166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09753" y="5310422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89AA76A0-E26B-4820-A4B8-53D4ED8A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204" y="1028872"/>
            <a:ext cx="4982737" cy="4106514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en-US" sz="3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Fait n</a:t>
            </a:r>
            <a:r>
              <a:rPr lang="en-US" sz="3000" b="1" baseline="30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3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1</a:t>
            </a:r>
            <a:br>
              <a:rPr lang="en-US" sz="25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2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Le contenu </a:t>
            </a:r>
            <a:br>
              <a:rPr lang="fr-CA" sz="52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2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que tu affiches </a:t>
            </a:r>
            <a:br>
              <a:rPr lang="fr-CA" sz="52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2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sur Internet n’est pas toujours privé.</a:t>
            </a:r>
            <a:br>
              <a:rPr lang="fr-CA" sz="52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br>
              <a:rPr lang="en-US" sz="25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63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floue de deux filles tenant des beignets devant leurs yeux et faisant des grimaces.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5" y="-45324"/>
            <a:ext cx="12244366" cy="693522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03993" y="4273001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3580">
            <a:off x="4382391" y="3201049"/>
            <a:ext cx="709133" cy="6426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3DD691-4CBE-46ED-8D98-24202514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29" y="2609186"/>
            <a:ext cx="5257800" cy="1564036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Réfléchis avant de cliquer!</a:t>
            </a:r>
            <a:b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2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d’une fille souriante utilisant un ordinateur portatif avec une cybercaméra connectée à celui-ci."/>
          <p:cNvPicPr>
            <a:picLocks noChangeAspect="1"/>
          </p:cNvPicPr>
          <p:nvPr/>
        </p:nvPicPr>
        <p:blipFill rotWithShape="1"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1" r="6201"/>
          <a:stretch/>
        </p:blipFill>
        <p:spPr>
          <a:xfrm flipH="1">
            <a:off x="-10026" y="-48128"/>
            <a:ext cx="12235482" cy="6938475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400">
            <a:off x="10913193" y="3205274"/>
            <a:ext cx="749148" cy="6772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100011" y="4031672"/>
            <a:ext cx="887505" cy="0"/>
          </a:xfrm>
          <a:prstGeom prst="line">
            <a:avLst/>
          </a:prstGeom>
          <a:ln w="127000">
            <a:solidFill>
              <a:srgbClr val="9301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56FBF737-7ED2-4C34-9302-9C32DBA9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126" y="2524941"/>
            <a:ext cx="5175874" cy="1564036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en-US" sz="5500" b="1" spc="-150" dirty="0" err="1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Réfléchis</a:t>
            </a:r>
            <a:r>
              <a:rPr lang="en-US" sz="5500" b="1" spc="-15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avant</a:t>
            </a:r>
            <a:br>
              <a:rPr lang="en-US" sz="5500" b="1" spc="-15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2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de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cliquer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!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71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13" y="1508215"/>
            <a:ext cx="3881125" cy="3863321"/>
          </a:xfrm>
          <a:prstGeom prst="ellipse">
            <a:avLst/>
          </a:prstGeom>
          <a:solidFill>
            <a:schemeClr val="bg1"/>
          </a:solidFill>
          <a:ln w="101600">
            <a:solidFill>
              <a:srgbClr val="9301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29788" y="2478504"/>
            <a:ext cx="5821947" cy="1900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Un symbole d’un caden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89" y="2048109"/>
            <a:ext cx="3054633" cy="27650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4C8208-73AD-4E37-8C9F-58C6C62E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468" y="2503302"/>
            <a:ext cx="6376639" cy="2113379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en-US" sz="5500" b="1" spc="-15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Fixe et </a:t>
            </a:r>
            <a:r>
              <a:rPr lang="en-US" sz="5500" b="1" spc="-150" dirty="0" err="1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resserre</a:t>
            </a:r>
            <a:br>
              <a:rPr lang="en-US" sz="5500" b="1" spc="-15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les paramètres de confidentialité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2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d’une main tenant une bulle de texte. 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1540" r="2405" b="3270"/>
          <a:stretch/>
        </p:blipFill>
        <p:spPr>
          <a:xfrm>
            <a:off x="-34089" y="-120317"/>
            <a:ext cx="12363964" cy="702001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683432" y="4266917"/>
            <a:ext cx="887505" cy="0"/>
          </a:xfrm>
          <a:prstGeom prst="line">
            <a:avLst/>
          </a:prstGeom>
          <a:ln w="127000">
            <a:solidFill>
              <a:srgbClr val="9301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5B13CDB3-AA57-491C-A906-CCF420CC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343" y="1219824"/>
            <a:ext cx="6422571" cy="3063875"/>
          </a:xfrm>
        </p:spPr>
        <p:txBody>
          <a:bodyPr/>
          <a:lstStyle/>
          <a:p>
            <a:pPr lvl="0" algn="ctr">
              <a:lnSpc>
                <a:spcPts val="51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Fait n</a:t>
            </a:r>
            <a:r>
              <a:rPr lang="en-US" sz="3000" b="1" baseline="300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30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 2</a:t>
            </a:r>
            <a:br>
              <a:rPr lang="en-US" sz="25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Il est important</a:t>
            </a:r>
            <a:b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de savoir qui sont</a:t>
            </a:r>
            <a:b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tes amis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77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d’un adolescent des bras jusqu’aux pieds. L’adolescent est assis les jambes croisées sur le sol et porte un jean, des espadrilles et une chemise à carreaux. L’adolescent utilise un téléphone intelligent.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304" y="-66906"/>
            <a:ext cx="12253042" cy="694720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15242" y="5630181"/>
            <a:ext cx="887505" cy="0"/>
          </a:xfrm>
          <a:prstGeom prst="line">
            <a:avLst/>
          </a:prstGeom>
          <a:ln w="127000">
            <a:solidFill>
              <a:srgbClr val="9301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76EBFB1-A47F-4089-8FA5-454820B3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667" y="4662314"/>
            <a:ext cx="3080657" cy="1042204"/>
          </a:xfrm>
        </p:spPr>
        <p:txBody>
          <a:bodyPr/>
          <a:lstStyle/>
          <a:p>
            <a:pPr lvl="0">
              <a:lnSpc>
                <a:spcPts val="5400"/>
              </a:lnSpc>
              <a:spcBef>
                <a:spcPts val="0"/>
              </a:spcBef>
            </a:pP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Sextage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38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400">
            <a:off x="9657808" y="5373312"/>
            <a:ext cx="712655" cy="644273"/>
          </a:xfrm>
          <a:prstGeom prst="rect">
            <a:avLst/>
          </a:prstGeom>
        </p:spPr>
      </p:pic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6196" y="1002888"/>
            <a:ext cx="3881125" cy="3863321"/>
          </a:xfrm>
          <a:prstGeom prst="ellipse">
            <a:avLst/>
          </a:prstGeom>
          <a:solidFill>
            <a:schemeClr val="bg1"/>
          </a:solidFill>
          <a:ln w="101600">
            <a:solidFill>
              <a:srgbClr val="9301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7346" y="1002888"/>
            <a:ext cx="3881125" cy="3863321"/>
          </a:xfrm>
          <a:prstGeom prst="ellipse">
            <a:avLst/>
          </a:prstGeom>
          <a:solidFill>
            <a:schemeClr val="bg1"/>
          </a:solidFill>
          <a:ln w="101600">
            <a:solidFill>
              <a:srgbClr val="9301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n symbole d’une main tenant un téléphone intelligent. Il y a une étoile sur l’écran du téléphone intelligen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13" y="1722475"/>
            <a:ext cx="2804456" cy="2541538"/>
          </a:xfrm>
          <a:prstGeom prst="rect">
            <a:avLst/>
          </a:prstGeom>
        </p:spPr>
      </p:pic>
      <p:pic>
        <p:nvPicPr>
          <p:cNvPr id="5" name="Picture 4" descr="Un symbole d’une personne sourian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06" y="1531088"/>
            <a:ext cx="3002484" cy="2721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C0FB0C-E980-4142-BA5F-F2DDD68E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196" y="5289267"/>
            <a:ext cx="7271657" cy="919922"/>
          </a:xfrm>
        </p:spPr>
        <p:txBody>
          <a:bodyPr/>
          <a:lstStyle/>
          <a:p>
            <a:pPr lvl="0">
              <a:lnSpc>
                <a:spcPts val="5700"/>
              </a:lnSpc>
              <a:spcBef>
                <a:spcPts val="0"/>
              </a:spcBef>
            </a:pP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Protège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ta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réputation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898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e image d’un groupe de cinq adolescents prenant un égoportrait dans un parc. Il y a une balise de localisation sur la photo qui indique « Odell Park, Fredericton »."/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9764"/>
          <a:stretch/>
        </p:blipFill>
        <p:spPr>
          <a:xfrm>
            <a:off x="1" y="560579"/>
            <a:ext cx="6577366" cy="5753040"/>
          </a:xfrm>
          <a:prstGeom prst="rect">
            <a:avLst/>
          </a:prstGeom>
        </p:spPr>
      </p:pic>
      <p:grpSp>
        <p:nvGrpSpPr>
          <p:cNvPr id="11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88407" y="5052955"/>
            <a:ext cx="3229845" cy="617951"/>
            <a:chOff x="1688407" y="5052955"/>
            <a:chExt cx="3229845" cy="617951"/>
          </a:xfrm>
        </p:grpSpPr>
        <p:grpSp>
          <p:nvGrpSpPr>
            <p:cNvPr id="16" name="Group 15"/>
            <p:cNvGrpSpPr/>
            <p:nvPr/>
          </p:nvGrpSpPr>
          <p:grpSpPr>
            <a:xfrm>
              <a:off x="1688407" y="5052955"/>
              <a:ext cx="3229845" cy="617951"/>
              <a:chOff x="1309498" y="5187426"/>
              <a:chExt cx="3229845" cy="617951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309498" y="5313116"/>
                <a:ext cx="3229845" cy="4922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riangle 18"/>
              <p:cNvSpPr/>
              <p:nvPr/>
            </p:nvSpPr>
            <p:spPr>
              <a:xfrm>
                <a:off x="4092420" y="5187426"/>
                <a:ext cx="237210" cy="168915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64" y="5237141"/>
              <a:ext cx="413488" cy="374725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2072727" y="5203162"/>
            <a:ext cx="3466455" cy="420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Parc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Odell, Fredericton</a:t>
            </a:r>
          </a:p>
        </p:txBody>
      </p:sp>
      <p:cxnSp>
        <p:nvCxnSpPr>
          <p:cNvPr id="17" name="Straight Connecto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856477" y="5398730"/>
            <a:ext cx="887505" cy="0"/>
          </a:xfrm>
          <a:prstGeom prst="line">
            <a:avLst/>
          </a:prstGeom>
          <a:ln w="127000">
            <a:solidFill>
              <a:srgbClr val="9301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14D45A31-FE46-44B7-A81A-3FE7AD25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139" y="2120712"/>
            <a:ext cx="5423861" cy="3292475"/>
          </a:xfrm>
        </p:spPr>
        <p:txBody>
          <a:bodyPr/>
          <a:lstStyle/>
          <a:p>
            <a:pPr lvl="0">
              <a:lnSpc>
                <a:spcPts val="5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Fait n</a:t>
            </a:r>
            <a:r>
              <a:rPr lang="en-US" sz="3000" b="1" baseline="300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o </a:t>
            </a:r>
            <a:r>
              <a:rPr lang="en-US" sz="30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br>
              <a:rPr lang="en-US" sz="25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300" b="1" spc="-15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Le </a:t>
            </a:r>
            <a:r>
              <a:rPr lang="en-US" sz="5300" b="1" spc="-150" dirty="0" err="1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géomarquage</a:t>
            </a:r>
            <a:br>
              <a:rPr lang="en-US" sz="53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3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peut révéler l’endroit où tu te trouves</a:t>
            </a:r>
            <a:r>
              <a:rPr lang="en-US" sz="53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5300" b="1" spc="-150" dirty="0">
                <a:solidFill>
                  <a:srgbClr val="9767F8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36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floue d’une adolescente qui utilise un téléphone intelligent. Elle a l’air triste.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43545"/>
            <a:ext cx="12206514" cy="692297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130887" y="4743327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89EFE5BF-AB28-467D-B122-880EFF6D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11" y="1749353"/>
            <a:ext cx="6945351" cy="2868729"/>
          </a:xfrm>
        </p:spPr>
        <p:txBody>
          <a:bodyPr/>
          <a:lstStyle/>
          <a:p>
            <a:pPr lvl="0">
              <a:lnSpc>
                <a:spcPts val="5000"/>
              </a:lnSpc>
              <a:spcBef>
                <a:spcPts val="0"/>
              </a:spcBef>
            </a:pPr>
            <a:r>
              <a:rPr lang="en-US" sz="3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Fait n</a:t>
            </a:r>
            <a:r>
              <a:rPr lang="en-US" sz="3000" b="1" baseline="300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3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4</a:t>
            </a:r>
            <a:br>
              <a:rPr lang="en-US" sz="25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Internet amplifie et aggrave la cyberintimidation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4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9199">
            <a:off x="11078119" y="5390640"/>
            <a:ext cx="733137" cy="662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802" y="5188400"/>
            <a:ext cx="1194474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700"/>
              </a:lnSpc>
            </a:pPr>
            <a:r>
              <a:rPr lang="fr-CA" sz="55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Ce que nous verrons aujourd’hui</a:t>
            </a:r>
          </a:p>
          <a:p>
            <a:pPr algn="ctr">
              <a:lnSpc>
                <a:spcPts val="5700"/>
              </a:lnSpc>
            </a:pPr>
            <a:endParaRPr lang="en-US" sz="5500" b="1" spc="-15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86197" y="1152144"/>
            <a:ext cx="3422176" cy="3422168"/>
          </a:xfrm>
          <a:prstGeom prst="ellipse">
            <a:avLst/>
          </a:prstGeom>
          <a:solidFill>
            <a:schemeClr val="bg1"/>
          </a:solidFill>
          <a:ln w="101600">
            <a:solidFill>
              <a:srgbClr val="17D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7612" y="915790"/>
            <a:ext cx="3881125" cy="3881118"/>
          </a:xfrm>
          <a:prstGeom prst="ellipse">
            <a:avLst/>
          </a:prstGeom>
          <a:solidFill>
            <a:schemeClr val="bg1"/>
          </a:solidFill>
          <a:ln w="101600">
            <a:solidFill>
              <a:srgbClr val="17D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6079" y="1179492"/>
            <a:ext cx="3376540" cy="3376532"/>
          </a:xfrm>
          <a:prstGeom prst="ellipse">
            <a:avLst/>
          </a:prstGeom>
          <a:solidFill>
            <a:schemeClr val="bg1"/>
          </a:solidFill>
          <a:ln w="101600">
            <a:solidFill>
              <a:srgbClr val="17D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 symbole de trois personnes qui parlent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82" y="1754459"/>
            <a:ext cx="2603795" cy="2356961"/>
          </a:xfrm>
          <a:prstGeom prst="rect">
            <a:avLst/>
          </a:prstGeom>
        </p:spPr>
      </p:pic>
      <p:pic>
        <p:nvPicPr>
          <p:cNvPr id="4" name="Picture 3" descr="Un symbole d’un pouce en l’ai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84" y="1566656"/>
            <a:ext cx="2736236" cy="2479714"/>
          </a:xfrm>
          <a:prstGeom prst="rect">
            <a:avLst/>
          </a:prstGeom>
        </p:spPr>
      </p:pic>
      <p:pic>
        <p:nvPicPr>
          <p:cNvPr id="6" name="Picture 5" descr="Un symbole d’une main pointant vers un cœu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1" y="1679945"/>
            <a:ext cx="2671296" cy="2418064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59EAA3-BAE5-4D24-B252-6D1319E0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Survol de la présentation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e image d’un garçon portant une casquette de baseball assis dans l’obscurité et fixant un écran d’ordinateur."/>
          <p:cNvPicPr>
            <a:picLocks noChangeAspect="1"/>
          </p:cNvPicPr>
          <p:nvPr/>
        </p:nvPicPr>
        <p:blipFill>
          <a:blip r:embed="rId2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94" y="-26894"/>
            <a:ext cx="12215428" cy="691178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586746" y="4634472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769E3D3-17F6-454C-B9E9-63533943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454" y="1764654"/>
            <a:ext cx="5748546" cy="3063875"/>
          </a:xfrm>
        </p:spPr>
        <p:txBody>
          <a:bodyPr/>
          <a:lstStyle/>
          <a:p>
            <a:pPr lvl="0">
              <a:lnSpc>
                <a:spcPts val="5000"/>
              </a:lnSpc>
              <a:spcBef>
                <a:spcPts val="0"/>
              </a:spcBef>
            </a:pPr>
            <a:r>
              <a:rPr lang="en-US" sz="55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La </a:t>
            </a:r>
            <a:r>
              <a:rPr lang="en-US" sz="5500" b="1" spc="-150" dirty="0" err="1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  <a:t>cyberintimidation</a:t>
            </a:r>
            <a:br>
              <a:rPr lang="en-US" sz="5500" b="1" spc="-150" dirty="0">
                <a:solidFill>
                  <a:srgbClr val="14C2D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un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problème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très</a:t>
            </a:r>
            <a: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grave.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36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personne aux cheveux bouclés utilise un ordinateur portatif blanc. On ne peut pas voir son visage parce que l’ordinateur le cache. 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71"/>
            <a:ext cx="12195784" cy="69199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560002" y="4921575"/>
            <a:ext cx="887505" cy="0"/>
          </a:xfrm>
          <a:prstGeom prst="line">
            <a:avLst/>
          </a:prstGeom>
          <a:ln w="127000">
            <a:solidFill>
              <a:srgbClr val="9301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4965C2E-997C-4A21-83AE-C723E748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197" y="1936425"/>
            <a:ext cx="6276278" cy="2790670"/>
          </a:xfrm>
        </p:spPr>
        <p:txBody>
          <a:bodyPr/>
          <a:lstStyle/>
          <a:p>
            <a:pPr lvl="0" algn="ctr">
              <a:lnSpc>
                <a:spcPts val="49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Fait n</a:t>
            </a:r>
            <a:r>
              <a:rPr lang="en-US" sz="3000" b="1" baseline="300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30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 5</a:t>
            </a:r>
            <a:br>
              <a:rPr lang="en-US" sz="25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Il y a de </a:t>
            </a:r>
            <a:r>
              <a:rPr lang="en-US" sz="5500" b="1" spc="-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l’usurpation</a:t>
            </a:r>
            <a:r>
              <a:rPr lang="en-US" sz="5500" b="1" spc="-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d’identité</a:t>
            </a:r>
            <a:r>
              <a:rPr lang="en-US" sz="5500" b="1" spc="-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5500" b="1" spc="-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ligne</a:t>
            </a:r>
            <a:r>
              <a:rPr lang="en-US" sz="5500" b="1" spc="-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5500" b="1" spc="-10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17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e image d’une file de jeunes adultes utilisant divers appareils mobiles."/>
          <p:cNvPicPr>
            <a:picLocks noChangeAspect="1"/>
          </p:cNvPicPr>
          <p:nvPr/>
        </p:nvPicPr>
        <p:blipFill>
          <a:blip r:embed="rId2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7" y="-89209"/>
            <a:ext cx="12266984" cy="6969512"/>
          </a:xfrm>
          <a:prstGeom prst="rect">
            <a:avLst/>
          </a:prstGeom>
        </p:spPr>
      </p:pic>
      <p:sp>
        <p:nvSpPr>
          <p:cNvPr id="3" name="Oval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75208" y="834887"/>
            <a:ext cx="3396762" cy="3381177"/>
          </a:xfrm>
          <a:prstGeom prst="ellipse">
            <a:avLst/>
          </a:prstGeom>
          <a:noFill/>
          <a:ln w="101600">
            <a:solidFill>
              <a:srgbClr val="9301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 symbole de jumell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53" y="1220064"/>
            <a:ext cx="2809481" cy="25460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829799" y="3578852"/>
            <a:ext cx="887505" cy="0"/>
          </a:xfrm>
          <a:prstGeom prst="line">
            <a:avLst/>
          </a:prstGeom>
          <a:ln w="127000">
            <a:solidFill>
              <a:srgbClr val="9301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991F33-E65D-4716-9C68-C5EBB0D0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570" y="1241389"/>
            <a:ext cx="6019800" cy="2221958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Fait n</a:t>
            </a:r>
            <a:r>
              <a:rPr lang="en-US" sz="3000" b="1" baseline="300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3000" b="1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 6</a:t>
            </a:r>
            <a:br>
              <a:rPr lang="en-US" sz="250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Les gens </a:t>
            </a:r>
            <a:r>
              <a:rPr lang="en-US" sz="5500" b="1" spc="-150" dirty="0" err="1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  <a:t>fouinent</a:t>
            </a:r>
            <a:br>
              <a:rPr lang="en-US" sz="5500" b="1" spc="-150" dirty="0">
                <a:solidFill>
                  <a:srgbClr val="9301E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ligne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22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3"/>
            <a:ext cx="12256446" cy="695739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3052" y="4259942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17D4192-E832-40ED-968C-3C164FBC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41" y="2598058"/>
            <a:ext cx="6633117" cy="1642095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Exemples d’erreurs</a:t>
            </a:r>
            <a:b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dans la vraie vie</a:t>
            </a:r>
            <a:b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74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d’une main appuyant sur la touche « g » d’un clavier d’écran. "/>
          <p:cNvPicPr>
            <a:picLocks noChangeAspect="1"/>
          </p:cNvPicPr>
          <p:nvPr/>
        </p:nvPicPr>
        <p:blipFill>
          <a:blip r:embed="rId2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" y="-48127"/>
            <a:ext cx="12215431" cy="693018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51449" y="4307864"/>
            <a:ext cx="887505" cy="0"/>
          </a:xfrm>
          <a:prstGeom prst="line">
            <a:avLst/>
          </a:prstGeom>
          <a:ln w="127000">
            <a:solidFill>
              <a:srgbClr val="27B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57156EC-A40B-42A1-8F76-2AD747C7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650" y="2643277"/>
            <a:ext cx="4012580" cy="1564036"/>
          </a:xfrm>
        </p:spPr>
        <p:txBody>
          <a:bodyPr/>
          <a:lstStyle/>
          <a:p>
            <a:pPr lvl="0">
              <a:lnSpc>
                <a:spcPts val="53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Erreurs de jugement</a:t>
            </a:r>
            <a:b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3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37896" y="1554374"/>
            <a:ext cx="3680082" cy="3680074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7B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03880" y="1552353"/>
            <a:ext cx="3680082" cy="3680074"/>
          </a:xfrm>
          <a:prstGeom prst="ellipse">
            <a:avLst/>
          </a:prstGeom>
          <a:solidFill>
            <a:schemeClr val="bg1"/>
          </a:solidFill>
          <a:ln w="101600">
            <a:solidFill>
              <a:srgbClr val="27B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02634" y="2509285"/>
            <a:ext cx="3460661" cy="1750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 symbole d’une poignée de 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74" y="2122404"/>
            <a:ext cx="2770759" cy="2511001"/>
          </a:xfrm>
          <a:prstGeom prst="rect">
            <a:avLst/>
          </a:prstGeom>
        </p:spPr>
      </p:pic>
      <p:pic>
        <p:nvPicPr>
          <p:cNvPr id="3" name="Picture 2" descr="Un symbole d’un panneau avertisseu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09" y="2137923"/>
            <a:ext cx="2633472" cy="2386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7C8C78-C903-4234-B9FE-FF7DA7FC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92" y="2746200"/>
            <a:ext cx="3949921" cy="1619792"/>
          </a:xfrm>
        </p:spPr>
        <p:txBody>
          <a:bodyPr/>
          <a:lstStyle/>
          <a:p>
            <a:pPr lvl="0" algn="r">
              <a:lnSpc>
                <a:spcPts val="53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Erreurs de jugement</a:t>
            </a:r>
            <a:br>
              <a:rPr lang="fr-CA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63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105019" y="6017351"/>
            <a:ext cx="60924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Fais preuve de discrétion.</a:t>
            </a:r>
            <a:endParaRPr lang="fr-CA" sz="25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05019" y="4925489"/>
            <a:ext cx="50710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  <a:t>Protège ta vie privée et celle de tes amis.</a:t>
            </a:r>
            <a:endParaRPr lang="fr-CA" sz="2500" dirty="0">
              <a:solidFill>
                <a:srgbClr val="27B9D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05019" y="3932025"/>
            <a:ext cx="5716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Suis de près ta réputation en ligne.</a:t>
            </a:r>
            <a:endParaRPr lang="fr-CA" sz="25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0743" y="2141104"/>
            <a:ext cx="58610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  <a:t>Apprends à connaître les nouvelles fonctions comme le </a:t>
            </a:r>
            <a:r>
              <a:rPr lang="fr-CA" sz="3000" b="1" dirty="0" err="1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  <a:t>géomarquage</a:t>
            </a:r>
            <a:r>
              <a:rPr lang="fr-CA" sz="3000" b="1" dirty="0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  <a:t> avant de les utiliser.</a:t>
            </a:r>
            <a:endParaRPr lang="fr-CA" sz="2500" dirty="0">
              <a:solidFill>
                <a:srgbClr val="27B9D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0743" y="1290712"/>
            <a:ext cx="60924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Fais confiance à ton instinct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4971" y="4885558"/>
            <a:ext cx="52959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Choisis des mots de passe difficiles à deviner, change-les régulièrement et ne les divulgue pas.</a:t>
            </a:r>
            <a:endParaRPr lang="fr-CA" sz="25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4972" y="3746935"/>
            <a:ext cx="55069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  <a:t>Évite de dévoiler l’endroit où tu te trouves.</a:t>
            </a:r>
            <a:endParaRPr lang="fr-CA" sz="2500" dirty="0">
              <a:solidFill>
                <a:srgbClr val="27B9D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4973" y="2638587"/>
            <a:ext cx="5716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Resserre les paramètres de confidentialité.</a:t>
            </a:r>
            <a:endParaRPr lang="fr-CA" sz="25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4972" y="1993156"/>
            <a:ext cx="47201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  <a:t>Connais tes amis</a:t>
            </a:r>
            <a:r>
              <a:rPr lang="en-US" sz="3000" b="1" dirty="0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500" dirty="0">
              <a:solidFill>
                <a:srgbClr val="27B9D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973" y="1301863"/>
            <a:ext cx="60924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3000"/>
              </a:lnSpc>
              <a:buFont typeface="Arial" charset="0"/>
              <a:buChar char="•"/>
            </a:pPr>
            <a:r>
              <a:rPr lang="fr-CA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Réfléchis avant de cliquer!</a:t>
            </a:r>
            <a:endParaRPr lang="fr-CA" sz="25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FA164-8CC5-42A3-B625-E03E03E86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262"/>
            <a:ext cx="2986668" cy="616182"/>
          </a:xfrm>
        </p:spPr>
        <p:txBody>
          <a:bodyPr/>
          <a:lstStyle/>
          <a:p>
            <a:pPr lvl="0">
              <a:lnSpc>
                <a:spcPts val="2800"/>
              </a:lnSpc>
              <a:spcBef>
                <a:spcPts val="0"/>
              </a:spcBef>
            </a:pPr>
            <a:r>
              <a:rPr lang="en-US" sz="3600" spc="100" dirty="0" err="1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3600" spc="100" dirty="0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  <a:t> résumé :</a:t>
            </a:r>
            <a:br>
              <a:rPr lang="en-US" sz="3600" spc="100" dirty="0">
                <a:solidFill>
                  <a:srgbClr val="27B9D9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23708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12256446" cy="6957392"/>
          </a:xfrm>
          <a:prstGeom prst="rect">
            <a:avLst/>
          </a:prstGeom>
        </p:spPr>
      </p:pic>
      <p:pic>
        <p:nvPicPr>
          <p:cNvPr id="1026" name="Picture 2" descr="Le logo du Commissariat à la protection de la vie privée du Ca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35" y="5137151"/>
            <a:ext cx="3672130" cy="11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20750" y="4649799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7041" y="2010732"/>
            <a:ext cx="8402057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fr-CA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Cette présentation a été conçue par le Commissariat à la protection de la vie privée du Canada, qui a pour mission de protéger et de promouvoir le droit des personnes à la vie privée.</a:t>
            </a:r>
          </a:p>
          <a:p>
            <a:pPr>
              <a:lnSpc>
                <a:spcPts val="3000"/>
              </a:lnSpc>
            </a:pPr>
            <a:endParaRPr lang="en-US" sz="3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3000"/>
              </a:lnSpc>
            </a:pPr>
            <a:r>
              <a:rPr lang="fr-CA" sz="3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Pour en savoir plus, consulte notre site Web viepriveedesjeunes.ca.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7EDF57-F89E-4EA6-80CA-78D4C9D5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de plus amples renseignements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07" y="-89210"/>
            <a:ext cx="12376934" cy="702578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3052" y="4259942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7041" y="2583840"/>
            <a:ext cx="8068235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5500" b="1" spc="-1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Additional colour slide for new content</a:t>
            </a:r>
          </a:p>
        </p:txBody>
      </p:sp>
    </p:spTree>
    <p:extLst>
      <p:ext uri="{BB962C8B-B14F-4D97-AF65-F5344CB8AC3E}">
        <p14:creationId xmlns:p14="http://schemas.microsoft.com/office/powerpoint/2010/main" val="85800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e image de deux adolescentes portant des tuques noires, des lunettes et des chemises en flanelle. Elles prennent un égoportrait.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53" y="-68721"/>
            <a:ext cx="12326084" cy="69954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32885" y="4638168"/>
            <a:ext cx="887505" cy="0"/>
          </a:xfrm>
          <a:prstGeom prst="line">
            <a:avLst/>
          </a:prstGeom>
          <a:ln w="127000">
            <a:solidFill>
              <a:srgbClr val="17D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595EDE4-4C3E-4EC6-B501-A923CA4F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0761" y="2700793"/>
            <a:ext cx="3421566" cy="1954329"/>
          </a:xfrm>
        </p:spPr>
        <p:txBody>
          <a:bodyPr/>
          <a:lstStyle/>
          <a:p>
            <a:pPr lvl="0">
              <a:lnSpc>
                <a:spcPts val="4800"/>
              </a:lnSpc>
              <a:spcBef>
                <a:spcPts val="0"/>
              </a:spcBef>
            </a:pPr>
            <a:r>
              <a:rPr lang="en-US" sz="5500" b="1" spc="-150" dirty="0" err="1">
                <a:solidFill>
                  <a:srgbClr val="17DF3F"/>
                </a:solidFill>
                <a:latin typeface="Arial" charset="0"/>
                <a:ea typeface="Arial" charset="0"/>
                <a:cs typeface="Arial" charset="0"/>
              </a:rPr>
              <a:t>Rapide</a:t>
            </a:r>
            <a:b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comme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l’éclair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!</a:t>
            </a:r>
            <a:br>
              <a:rPr lang="en-US" sz="5500" b="1" spc="-150" dirty="0">
                <a:solidFill>
                  <a:srgbClr val="068ED6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38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e image floue d’un groupe d’adolescents utilisant une tablet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9" y="-60823"/>
            <a:ext cx="12288227" cy="69719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3052" y="4259942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0A3DEEDD-4B96-498B-99D3-36FB7A72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41" y="2617132"/>
            <a:ext cx="6444343" cy="1616075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Gestion de ta</a:t>
            </a:r>
            <a:b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réputation en ligne</a:t>
            </a:r>
            <a:b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8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" y="-54865"/>
            <a:ext cx="12238736" cy="694733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3052" y="4259942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D4A6804-EDF8-4427-8AF9-4A12E1DCB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41" y="2583840"/>
            <a:ext cx="8273143" cy="1648732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Il y a des avantages à communiquer en ligne.</a:t>
            </a:r>
            <a:br>
              <a:rPr lang="en-US" sz="5500" b="1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09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918" y="1815790"/>
            <a:ext cx="3246458" cy="3246450"/>
          </a:xfrm>
          <a:prstGeom prst="ellipse">
            <a:avLst/>
          </a:prstGeom>
          <a:solidFill>
            <a:schemeClr val="bg1"/>
          </a:solidFill>
          <a:ln w="101600">
            <a:solidFill>
              <a:srgbClr val="FE9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82396" y="1813769"/>
            <a:ext cx="3246458" cy="3246450"/>
          </a:xfrm>
          <a:prstGeom prst="ellipse">
            <a:avLst/>
          </a:prstGeom>
          <a:solidFill>
            <a:schemeClr val="bg1"/>
          </a:solidFill>
          <a:ln w="101600">
            <a:solidFill>
              <a:srgbClr val="FE9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n symbole d’écouteu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5" y="2260054"/>
            <a:ext cx="2636520" cy="2386584"/>
          </a:xfrm>
          <a:prstGeom prst="rect">
            <a:avLst/>
          </a:prstGeom>
        </p:spPr>
      </p:pic>
      <p:pic>
        <p:nvPicPr>
          <p:cNvPr id="2" name="Picture 1" descr="Un symbole de deux guilleme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1" y="2267363"/>
            <a:ext cx="2633472" cy="23865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80082" y="4491982"/>
            <a:ext cx="42130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spc="-100" dirty="0" err="1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Acquérir</a:t>
            </a:r>
            <a:r>
              <a:rPr lang="en-US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A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de nouvelles compétences ou se découvrir de nouvelles passions</a:t>
            </a:r>
            <a:endParaRPr lang="fr-CA" sz="2500" spc="-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66090" y="3486686"/>
            <a:ext cx="5492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spc="-100" dirty="0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Découvrir</a:t>
            </a:r>
            <a:r>
              <a:rPr lang="en-US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A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de nouvelles créations musicales</a:t>
            </a:r>
            <a:endParaRPr lang="en-US" sz="2500" spc="-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6092" y="2521662"/>
            <a:ext cx="5292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spc="-100" dirty="0" err="1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Rester</a:t>
            </a:r>
            <a:r>
              <a:rPr lang="en-US" sz="3000" b="1" spc="-100" dirty="0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spc="-100" dirty="0" err="1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3000" b="1" spc="-100" dirty="0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 contact</a:t>
            </a:r>
            <a:br>
              <a:rPr lang="en-US" sz="3000" b="1" spc="-100" dirty="0">
                <a:solidFill>
                  <a:srgbClr val="9767F8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3000" b="1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avec ses parents et amis</a:t>
            </a:r>
            <a:endParaRPr lang="en-US" sz="2500" spc="-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228445-3CFF-4D4A-A8CF-197A38787D08}"/>
              </a:ext>
            </a:extLst>
          </p:cNvPr>
          <p:cNvSpPr txBox="1"/>
          <p:nvPr/>
        </p:nvSpPr>
        <p:spPr>
          <a:xfrm>
            <a:off x="7380082" y="1946337"/>
            <a:ext cx="421303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</a:pPr>
            <a:r>
              <a:rPr lang="fr-CA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Par exemple :</a:t>
            </a:r>
            <a:endParaRPr lang="en-US" sz="25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9A1587A6-0753-4C67-B152-DE293F50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Avantages à communiquer en ligne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82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e image floue d’une adolescente tenant un téléphone intelligent, souriant et regardant l’objectif.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" y="-21266"/>
            <a:ext cx="12189513" cy="69111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55429" y="4108458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DCB853F-355C-410A-9802-DC937A244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65" y="1891340"/>
            <a:ext cx="5780314" cy="2129693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Tire parti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de ta réputation en ligne.</a:t>
            </a:r>
            <a:b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512">
            <a:off x="10042101" y="4285847"/>
            <a:ext cx="692550" cy="627624"/>
          </a:xfrm>
          <a:prstGeom prst="rect">
            <a:avLst/>
          </a:prstGeom>
        </p:spPr>
      </p:pic>
      <p:pic>
        <p:nvPicPr>
          <p:cNvPr id="8" name="Picture 7" descr="Une image d’un groupe d’adolescents qui sont étendus en cercle sur une couverture. Ils sourient et rient. "/>
          <p:cNvPicPr>
            <a:picLocks noChangeAspect="1"/>
          </p:cNvPicPr>
          <p:nvPr/>
        </p:nvPicPr>
        <p:blipFill rotWithShape="1">
          <a:blip r:embed="rId3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r="8295"/>
          <a:stretch/>
        </p:blipFill>
        <p:spPr>
          <a:xfrm>
            <a:off x="-19879" y="549938"/>
            <a:ext cx="6758609" cy="57581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316472" y="5338222"/>
            <a:ext cx="887505" cy="0"/>
          </a:xfrm>
          <a:prstGeom prst="line">
            <a:avLst/>
          </a:prstGeom>
          <a:ln w="127000">
            <a:solidFill>
              <a:srgbClr val="FE9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46AA34-9E06-4C97-BBB3-419FA4304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409" y="2396560"/>
            <a:ext cx="5696415" cy="2812973"/>
          </a:xfrm>
        </p:spPr>
        <p:txBody>
          <a:bodyPr/>
          <a:lstStyle/>
          <a:p>
            <a:pPr lvl="0">
              <a:lnSpc>
                <a:spcPts val="5100"/>
              </a:lnSpc>
              <a:spcBef>
                <a:spcPts val="0"/>
              </a:spcBef>
            </a:pP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Tu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fais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partie</a:t>
            </a:r>
            <a:r>
              <a:rPr lang="en-US" sz="5500" b="1" spc="-15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br>
              <a:rPr lang="en-US" sz="5500" b="1" spc="-150" dirty="0">
                <a:solidFill>
                  <a:srgbClr val="9767F8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 err="1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communauté</a:t>
            </a:r>
            <a:r>
              <a:rPr lang="en-US" sz="5500" b="1" spc="-150" dirty="0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5500" b="1" spc="-150" dirty="0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5500" b="1" spc="-150" dirty="0" err="1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5500" b="1" spc="-150" dirty="0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5500" b="1" spc="-150" dirty="0" err="1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ligne</a:t>
            </a:r>
            <a:r>
              <a:rPr lang="en-US" sz="5500" b="1" spc="-150" dirty="0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5500" b="1" spc="-150" dirty="0">
                <a:solidFill>
                  <a:srgbClr val="FE963F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18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5" y="-44606"/>
            <a:ext cx="12218865" cy="693605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3052" y="4259942"/>
            <a:ext cx="88750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051BC54-71EE-4CCA-B262-37AB4F5F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41" y="2583840"/>
            <a:ext cx="10515600" cy="1325563"/>
          </a:xfrm>
        </p:spPr>
        <p:txBody>
          <a:bodyPr/>
          <a:lstStyle/>
          <a:p>
            <a:pPr lvl="0">
              <a:lnSpc>
                <a:spcPts val="5200"/>
              </a:lnSpc>
              <a:spcBef>
                <a:spcPts val="0"/>
              </a:spcBef>
            </a:pPr>
            <a:r>
              <a:rPr lang="fr-CA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La communication en ligne entraîne-t-elle des risques?</a:t>
            </a:r>
            <a:br>
              <a:rPr lang="en-US" sz="5500" b="1" spc="-15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148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RMA Record" ma:contentTypeID="0x0101004C4EE9AFFA135D4CA13CB5F2E971820500221294BBC4E0F24995BC227974D3953B" ma:contentTypeVersion="182" ma:contentTypeDescription="" ma:contentTypeScope="" ma:versionID="9b282cfd59cfd8c63b678bb7d4af3ffd">
  <xsd:schema xmlns:xsd="http://www.w3.org/2001/XMLSchema" xmlns:xs="http://www.w3.org/2001/XMLSchema" xmlns:p="http://schemas.microsoft.com/office/2006/metadata/properties" xmlns:ns2="http://schemas.microsoft.com/sharepoint/v3" xmlns:ns3="33568a71-0971-4958-b60d-cae28eede9ca" xmlns:ns4="http://schemas.microsoft.com/sharepoint/v4" targetNamespace="http://schemas.microsoft.com/office/2006/metadata/properties" ma:root="true" ma:fieldsID="3cae1ea32f268613f7c897969dc3f60e" ns2:_="" ns3:_="" ns4:_="">
    <xsd:import namespace="http://schemas.microsoft.com/sharepoint/v3"/>
    <xsd:import namespace="33568a71-0971-4958-b60d-cae28eede9c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3:CognivaFacetFunction" minOccurs="0"/>
                <xsd:element ref="ns3:CognivaFacetActivity" minOccurs="0"/>
                <xsd:element ref="ns3:CognivaFacetDocument_x0020_Type" minOccurs="0"/>
                <xsd:element ref="ns3:CognivaFacetSensitivity" minOccurs="0"/>
                <xsd:element ref="ns3:CognivaFacetItem_x0020_Status" minOccurs="0"/>
                <xsd:element ref="ns3:Closed_x0020_Date" minOccurs="0"/>
                <xsd:element ref="ns3:CognivaFacetAdditional_x0020_Information" minOccurs="0"/>
                <xsd:element ref="ns3:Officium_ID" minOccurs="0"/>
                <xsd:element ref="ns3:RDIMS_x0020__x0023_" minOccurs="0"/>
                <xsd:element ref="ns3:RDIMS_Term_ID" minOccurs="0"/>
                <xsd:element ref="ns3:RDIMS_x0020_Author" minOccurs="0"/>
                <xsd:element ref="ns3:RDIMS_x0020_File_x0020_Plan" minOccurs="0"/>
                <xsd:element ref="ns3:CognivaFacetPosition" minOccurs="0"/>
                <xsd:element ref="ns3:CognivaFacetProcess" minOccurs="0"/>
                <xsd:element ref="ns3:Filing_x0020_Location" minOccurs="0"/>
                <xsd:element ref="ns3:CognivaFacetAccounting_x0020_Period" minOccurs="0"/>
                <xsd:element ref="ns3:CognivaFacetAccounting_x0020_Quarter" minOccurs="0"/>
                <xsd:element ref="ns3:CognivaFacetAct" minOccurs="0"/>
                <xsd:element ref="ns3:CognivaFacetATIP_x0020_File_x0020_Number" minOccurs="0"/>
                <xsd:element ref="ns3:CognivaFacetATIP_x0020_Request" minOccurs="0"/>
                <xsd:element ref="ns3:CognivaFacetAudit_x0020_Name" minOccurs="0"/>
                <xsd:element ref="ns3:CognivaFacetAudit_x0020_Phase" minOccurs="0"/>
                <xsd:element ref="ns3:CognivaFacetBill" minOccurs="0"/>
                <xsd:element ref="ns3:CognivaFacetBusiness_x0020_Value" minOccurs="0"/>
                <xsd:element ref="ns3:CognivaFacetCalendar_x0020_Year" minOccurs="0"/>
                <xsd:element ref="ns3:CognivaFacetChamber" minOccurs="0"/>
                <xsd:element ref="ns3:CognivaFacetCi2_x0020_Category" minOccurs="0"/>
                <xsd:element ref="ns3:CognivaFacetCi2_x0020_Language" minOccurs="0"/>
                <xsd:element ref="ns3:CognivaFacetClassification_x0020_Level" minOccurs="0"/>
                <xsd:element ref="ns3:CognivaFacetCommitment_x0020_Number" minOccurs="0"/>
                <xsd:element ref="ns3:CognivaFacetCommittee_x0020_of_x0020_Parliament" minOccurs="0"/>
                <xsd:element ref="ns3:CognivaFacetCommittee_x0020_or_x0020_Working_x0020_Group" minOccurs="0"/>
                <xsd:element ref="ns3:ComplaintGrievanceNumber" minOccurs="0"/>
                <xsd:element ref="ns3:CognivaFacetComplaint_x0020_Type" minOccurs="0"/>
                <xsd:element ref="ns3:ContractContributionNumber" minOccurs="0"/>
                <xsd:element ref="ns3:CognivaFacetCorrespondence_x0020_Tracking_x0020_Number" minOccurs="0"/>
                <xsd:element ref="ns3:CognivaFacetCourt_x0020_File_x0020_Number" minOccurs="0"/>
                <xsd:element ref="ns3:CognivaFacetCourt_x0020_Level" minOccurs="0"/>
                <xsd:element ref="ns3:CognivaFacetDocumentSource" minOccurs="0"/>
                <xsd:element ref="ns3:CognivaFacetDueDiligenceFinance" minOccurs="0"/>
                <xsd:element ref="ns3:CognivaFacetDueDiligenceSPS" minOccurs="0"/>
                <xsd:element ref="ns3:CognivaFacetEmployee_x0020_Name" minOccurs="0"/>
                <xsd:element ref="ns3:CognivaFacetEssential_x0020_Information_x0020_Resource" minOccurs="0"/>
                <xsd:element ref="ns3:CognivaFacetExpense_x0020_Voucher_x0020_Number" minOccurs="0"/>
                <xsd:element ref="ns3:CognivaFacetEventDate" minOccurs="0"/>
                <xsd:element ref="ns3:CognivaFacetExternal_x0020_Author" minOccurs="0"/>
                <xsd:element ref="ns3:CognivaFacetFindings_x0020_and_x0020_other_x0020_Dispositions" minOccurs="0"/>
                <xsd:element ref="ns3:CognivaFacetFiscal_x0020_Year" minOccurs="0"/>
                <xsd:element ref="ns3:CognivaFacetGenericWorkDescriptionNumber" minOccurs="0"/>
                <xsd:element ref="ns3:CognivaFacetGXReferenceNumber" minOccurs="0"/>
                <xsd:element ref="ns3:CognivaFacetGXVendorCode" minOccurs="0"/>
                <xsd:element ref="ns3:CognivaFacetGXVendorName" minOccurs="0"/>
                <xsd:element ref="ns3:CognivaFacetHot_x0020_File" minOccurs="0"/>
                <xsd:element ref="ns3:CognivaFacetIncluded_x0020_in_x0020_Annual_x0020_Report" minOccurs="0"/>
                <xsd:element ref="ns3:CognivaFacetInformation_x0020_Centre_x0020_Project_x0020_Name" minOccurs="0"/>
                <xsd:element ref="ns3:CognivaFacetInformation_x0020_Request_x0020_Number" minOccurs="0"/>
                <xsd:element ref="ns3:InternalExternal" minOccurs="0"/>
                <xsd:element ref="ns3:CognivaFacetRole" minOccurs="0"/>
                <xsd:element ref="ns3:CognivaFacetSubject" minOccurs="0"/>
                <xsd:element ref="ns3:CognivaFacetISO_x0020_Project_x0020_Number" minOccurs="0"/>
                <xsd:element ref="ns3:CognivaFacetJournal_x0020_Voucher_x0020_Type" minOccurs="0"/>
                <xsd:element ref="ns3:JurisdictionGeographicArea" minOccurs="0"/>
                <xsd:element ref="ns3:CognivaFacetLegalConsultationNumber" minOccurs="0"/>
                <xsd:element ref="ns3:CognivaFacetLegislation" minOccurs="0"/>
                <xsd:element ref="ns3:CognivaFacetLibrary_x0020_Vendor" minOccurs="0"/>
                <xsd:element ref="ns3:CognivaFacetLitigation_x0020_Case" minOccurs="0"/>
                <xsd:element ref="ns3:CognivaFacetLitigation_x0020_File_x0020_Number" minOccurs="0"/>
                <xsd:element ref="ns3:CognivaFacetLitigation_x0020_Category" minOccurs="0"/>
                <xsd:element ref="ns3:CognivaFacetLocation_x0020_of_x0020_Physical_x0020_Resource" minOccurs="0"/>
                <xsd:element ref="ns3:CognivaFacetMeeting_x0020_Date" minOccurs="0"/>
                <xsd:element ref="ns3:CognivaFacetOccupational_x0020_Group" minOccurs="0"/>
                <xsd:element ref="ns3:CognivaFacetOPC_x0020_Branch" minOccurs="0"/>
                <xsd:element ref="ns3:CognivaFacetOPC_x0020_Priority_x0020_Area" minOccurs="0"/>
                <xsd:element ref="ns3:CognivaFacetOrganization" minOccurs="0"/>
                <xsd:element ref="ns3:CognivaFacetParliament" minOccurs="0"/>
                <xsd:element ref="ns3:CognivaFacetPayables_x0020_Control_x0020_Report_x0020_Type" minOccurs="0"/>
                <xsd:element ref="ns3:CognivaFacetPeriodical_x0020_Title" minOccurs="0"/>
                <xsd:element ref="ns3:CognivaFacetPhysical_x0020_Resource" minOccurs="0"/>
                <xsd:element ref="ns3:ProductSystemName" minOccurs="0"/>
                <xsd:element ref="ns3:CognivaFacetPIA_x0020_Category" minOccurs="0"/>
                <xsd:element ref="ns3:CognivaFacetPIA_x0020_Review_x0020_Number" minOccurs="0"/>
                <xsd:element ref="ns3:CognivaFacetPIPEDA_x0020_Case_x0020_Number" minOccurs="0"/>
                <xsd:element ref="ns3:CognivaFacetPositionNumber" minOccurs="0"/>
                <xsd:element ref="ns3:CognivaFacetPrivacy_x0020_Case_x0020_Number" minOccurs="0"/>
                <xsd:element ref="ns3:CognivaFacetPublicAccountsVolume" minOccurs="0"/>
                <xsd:element ref="ns3:RCResponsibilityCentre" minOccurs="0"/>
                <xsd:element ref="ns3:CognivaFacetReceivedDate" minOccurs="0"/>
                <xsd:element ref="ns3:CognivaFacetRelated_x0020_Document" minOccurs="0"/>
                <xsd:element ref="ns3:CognivaFacetReport_x0020_Date" minOccurs="0"/>
                <xsd:element ref="ns3:CognivaFacetRetention_x0020_and_x0020_Disposition_x0020_Rule" minOccurs="0"/>
                <xsd:element ref="ns3:Routing_x0020_Location" minOccurs="0"/>
                <xsd:element ref="ns3:Scanned_Document" minOccurs="0"/>
                <xsd:element ref="ns3:Scanned_Reference" minOccurs="0"/>
                <xsd:element ref="ns3:CognivaFacetSignature_x0020_Card_x0020_Type" minOccurs="0"/>
                <xsd:element ref="ns3:CognivaFacetSolicitorClientPrivilege" minOccurs="0"/>
                <xsd:element ref="ns3:CognivaFacetStaffing_x0020_Number" minOccurs="0"/>
                <xsd:element ref="ns3:CognivaFacetTelecommunication_x0020_Company" minOccurs="0"/>
                <xsd:element ref="ns3:CognivaFacetType_x0020_of_x0020_Appearance" minOccurs="0"/>
                <xsd:element ref="ns3:CognivaFacetType_x0020_of_x0020_ATIP_x0020_Request" minOccurs="0"/>
                <xsd:element ref="ns3:CognivaFacetType_x0020_of_x0020_Initiative" minOccurs="0"/>
                <xsd:element ref="ns3:CognivaFacetType_x0020_of_x0020_Outreach_x0020_Tool" minOccurs="0"/>
                <xsd:element ref="ns3:CognivaFacetType_x0020_of_x0020_Procedure" minOccurs="0"/>
                <xsd:element ref="ns3:CognivaFacetVendor_x0020_Name_x0020_OGD" minOccurs="0"/>
                <xsd:element ref="ns3:CognivaFacetVendor_x0020_Code_x0020_OGD" minOccurs="0"/>
                <xsd:element ref="ns3:_dlc_DocIdUrl" minOccurs="0"/>
                <xsd:element ref="ns3:_dlc_DocId" minOccurs="0"/>
                <xsd:element ref="ns2:_dlc_ExpireDateSaved" minOccurs="0"/>
                <xsd:element ref="ns4:IconOverlay" minOccurs="0"/>
                <xsd:element ref="ns3:_dlc_DocIdPersistId" minOccurs="0"/>
                <xsd:element ref="ns2:_dlc_Exempt" minOccurs="0"/>
                <xsd:element ref="ns2:_dlc_ExpireDate" minOccurs="0"/>
                <xsd:element ref="ns2:RatedBy" minOccurs="0"/>
                <xsd:element ref="ns2:Ratings" minOccurs="0"/>
                <xsd:element ref="ns2:LikesCount" minOccurs="0"/>
                <xsd:element ref="ns2:LikedBy" minOccurs="0"/>
                <xsd:element ref="ns3:CognivaFacetDisposition_x0020_Action" minOccurs="0"/>
                <xsd:element ref="ns3:CognivaFacetHas_x0020_Historical_x002f_Archival_x0020_Value" minOccurs="0"/>
                <xsd:element ref="ns3:CognivaFacetSource_x0020_of_x0020_ATIP_x0020_Request" minOccurs="0"/>
                <xsd:element ref="ns3:SharedWithUsers" minOccurs="0"/>
                <xsd:element ref="ns3:CognivaFacetType_x0020_of_x0020_Recourse" minOccurs="0"/>
                <xsd:element ref="ns3:CognivaFacetType_x0020_of_x0020_Separation" minOccurs="0"/>
                <xsd:element ref="ns3:CognivaFacetTypeofSepar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111" nillable="true" ma:displayName="Original Expiration Date" ma:hidden="true" ma:internalName="_dlc_ExpireDateSaved" ma:readOnly="true">
      <xsd:simpleType>
        <xsd:restriction base="dms:DateTime"/>
      </xsd:simpleType>
    </xsd:element>
    <xsd:element name="_dlc_Exempt" ma:index="120" nillable="true" ma:displayName="Exempt from Policy" ma:hidden="true" ma:internalName="_dlc_Exempt" ma:readOnly="true">
      <xsd:simpleType>
        <xsd:restriction base="dms:Unknown"/>
      </xsd:simpleType>
    </xsd:element>
    <xsd:element name="_dlc_ExpireDate" ma:index="121" nillable="true" ma:displayName="Expiration Date" ma:description="" ma:hidden="true" ma:internalName="_dlc_ExpireDate" ma:readOnly="true">
      <xsd:simpleType>
        <xsd:restriction base="dms:DateTime"/>
      </xsd:simpleType>
    </xsd:element>
    <xsd:element name="RatedBy" ma:index="122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23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4" nillable="true" ma:displayName="Number of Likes" ma:internalName="LikesCount">
      <xsd:simpleType>
        <xsd:restriction base="dms:Unknown"/>
      </xsd:simpleType>
    </xsd:element>
    <xsd:element name="LikedBy" ma:index="125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68a71-0971-4958-b60d-cae28eede9ca" elementFormDefault="qualified">
    <xsd:import namespace="http://schemas.microsoft.com/office/2006/documentManagement/types"/>
    <xsd:import namespace="http://schemas.microsoft.com/office/infopath/2007/PartnerControls"/>
    <xsd:element name="CognivaFacetFunction" ma:index="3" nillable="true" ma:displayName="Function" ma:internalName="CognivaFacetFunction">
      <xsd:simpleType>
        <xsd:restriction base="dms:Text">
          <xsd:maxLength value="255"/>
        </xsd:restriction>
      </xsd:simpleType>
    </xsd:element>
    <xsd:element name="CognivaFacetActivity" ma:index="4" nillable="true" ma:displayName="Activity" ma:internalName="CognivaFacetActivity">
      <xsd:simpleType>
        <xsd:restriction base="dms:Text">
          <xsd:maxLength value="255"/>
        </xsd:restriction>
      </xsd:simpleType>
    </xsd:element>
    <xsd:element name="CognivaFacetDocument_x0020_Type" ma:index="5" nillable="true" ma:displayName="Document Type" ma:internalName="CognivaFacetDocument_x0020_Type">
      <xsd:simpleType>
        <xsd:restriction base="dms:Text">
          <xsd:maxLength value="255"/>
        </xsd:restriction>
      </xsd:simpleType>
    </xsd:element>
    <xsd:element name="CognivaFacetSensitivity" ma:index="6" nillable="true" ma:displayName="Sensitivity" ma:internalName="CognivaFacetSensitivity">
      <xsd:simpleType>
        <xsd:restriction base="dms:Text">
          <xsd:maxLength value="255"/>
        </xsd:restriction>
      </xsd:simpleType>
    </xsd:element>
    <xsd:element name="CognivaFacetItem_x0020_Status" ma:index="7" nillable="true" ma:displayName="Item Status" ma:internalName="CognivaFacetItem_x0020_Status">
      <xsd:simpleType>
        <xsd:restriction base="dms:Text">
          <xsd:maxLength value="255"/>
        </xsd:restriction>
      </xsd:simpleType>
    </xsd:element>
    <xsd:element name="Closed_x0020_Date" ma:index="8" nillable="true" ma:displayName="Closed Date" ma:format="DateOnly" ma:internalName="Closed_x0020_Date">
      <xsd:simpleType>
        <xsd:restriction base="dms:DateTime"/>
      </xsd:simpleType>
    </xsd:element>
    <xsd:element name="CognivaFacetAdditional_x0020_Information" ma:index="9" nillable="true" ma:displayName="Additional Information" ma:internalName="CognivaFacetAdditional_x0020_Information">
      <xsd:simpleType>
        <xsd:restriction base="dms:Text">
          <xsd:maxLength value="255"/>
        </xsd:restriction>
      </xsd:simpleType>
    </xsd:element>
    <xsd:element name="Officium_ID" ma:index="10" nillable="true" ma:displayName="Officium ID" ma:indexed="true" ma:internalName="Officium_ID">
      <xsd:simpleType>
        <xsd:restriction base="dms:Text"/>
      </xsd:simpleType>
    </xsd:element>
    <xsd:element name="RDIMS_x0020__x0023_" ma:index="11" nillable="true" ma:displayName="RDIMS #" ma:indexed="true" ma:internalName="RDIMS_x0020__x0023_">
      <xsd:simpleType>
        <xsd:restriction base="dms:Text">
          <xsd:maxLength value="255"/>
        </xsd:restriction>
      </xsd:simpleType>
    </xsd:element>
    <xsd:element name="RDIMS_Term_ID" ma:index="12" nillable="true" ma:displayName="RDIMS Term ID" ma:indexed="true" ma:internalName="RDIMS_Term_ID">
      <xsd:simpleType>
        <xsd:restriction base="dms:Number"/>
      </xsd:simpleType>
    </xsd:element>
    <xsd:element name="RDIMS_x0020_Author" ma:index="13" nillable="true" ma:displayName="RDIMS Author" ma:internalName="RDIMS_x0020_Author">
      <xsd:simpleType>
        <xsd:restriction base="dms:Text">
          <xsd:maxLength value="255"/>
        </xsd:restriction>
      </xsd:simpleType>
    </xsd:element>
    <xsd:element name="RDIMS_x0020_File_x0020_Plan" ma:index="14" nillable="true" ma:displayName="RDIMS File Plan" ma:internalName="RDIMS_x0020_File_x0020_Plan">
      <xsd:simpleType>
        <xsd:restriction base="dms:Note"/>
      </xsd:simpleType>
    </xsd:element>
    <xsd:element name="CognivaFacetPosition" ma:index="15" nillable="true" ma:displayName="Position" ma:internalName="CognivaFacetPosition">
      <xsd:simpleType>
        <xsd:restriction base="dms:Text">
          <xsd:maxLength value="255"/>
        </xsd:restriction>
      </xsd:simpleType>
    </xsd:element>
    <xsd:element name="CognivaFacetProcess" ma:index="16" nillable="true" ma:displayName="Process" ma:internalName="CognivaFacetProcess">
      <xsd:simpleType>
        <xsd:restriction base="dms:Text">
          <xsd:maxLength value="255"/>
        </xsd:restriction>
      </xsd:simpleType>
    </xsd:element>
    <xsd:element name="Filing_x0020_Location" ma:index="17" nillable="true" ma:displayName="Filing Location" ma:internalName="Filing_x0020_Location">
      <xsd:simpleType>
        <xsd:restriction base="dms:Text">
          <xsd:maxLength value="255"/>
        </xsd:restriction>
      </xsd:simpleType>
    </xsd:element>
    <xsd:element name="CognivaFacetAccounting_x0020_Period" ma:index="18" nillable="true" ma:displayName="Accounting Period" ma:internalName="CognivaFacetAccounting_x0020_Period">
      <xsd:simpleType>
        <xsd:restriction base="dms:Text">
          <xsd:maxLength value="255"/>
        </xsd:restriction>
      </xsd:simpleType>
    </xsd:element>
    <xsd:element name="CognivaFacetAccounting_x0020_Quarter" ma:index="19" nillable="true" ma:displayName="Accounting Quarter" ma:internalName="CognivaFacetAccounting_x0020_Quarter">
      <xsd:simpleType>
        <xsd:restriction base="dms:Text">
          <xsd:maxLength value="255"/>
        </xsd:restriction>
      </xsd:simpleType>
    </xsd:element>
    <xsd:element name="CognivaFacetAct" ma:index="20" nillable="true" ma:displayName="Act" ma:internalName="CognivaFacetAct">
      <xsd:simpleType>
        <xsd:restriction base="dms:Text">
          <xsd:maxLength value="255"/>
        </xsd:restriction>
      </xsd:simpleType>
    </xsd:element>
    <xsd:element name="CognivaFacetATIP_x0020_File_x0020_Number" ma:index="21" nillable="true" ma:displayName="ATIP File Number" ma:internalName="CognivaFacetATIP_x0020_File_x0020_Number">
      <xsd:simpleType>
        <xsd:restriction base="dms:Text"/>
      </xsd:simpleType>
    </xsd:element>
    <xsd:element name="CognivaFacetATIP_x0020_Request" ma:index="22" nillable="true" ma:displayName="ATIP Request" ma:internalName="CognivaFacetATIP_x0020_Request">
      <xsd:simpleType>
        <xsd:restriction base="dms:Text">
          <xsd:maxLength value="255"/>
        </xsd:restriction>
      </xsd:simpleType>
    </xsd:element>
    <xsd:element name="CognivaFacetAudit_x0020_Name" ma:index="23" nillable="true" ma:displayName="Audit Name" ma:internalName="CognivaFacetAudit_x0020_Name">
      <xsd:simpleType>
        <xsd:restriction base="dms:Text">
          <xsd:maxLength value="255"/>
        </xsd:restriction>
      </xsd:simpleType>
    </xsd:element>
    <xsd:element name="CognivaFacetAudit_x0020_Phase" ma:index="24" nillable="true" ma:displayName="Audit Phase" ma:internalName="CognivaFacetAudit_x0020_Phase">
      <xsd:simpleType>
        <xsd:restriction base="dms:Text">
          <xsd:maxLength value="255"/>
        </xsd:restriction>
      </xsd:simpleType>
    </xsd:element>
    <xsd:element name="CognivaFacetBill" ma:index="25" nillable="true" ma:displayName="Bill" ma:internalName="CognivaFacetBill">
      <xsd:simpleType>
        <xsd:restriction base="dms:Text">
          <xsd:maxLength value="255"/>
        </xsd:restriction>
      </xsd:simpleType>
    </xsd:element>
    <xsd:element name="CognivaFacetBusiness_x0020_Value" ma:index="26" nillable="true" ma:displayName="Business Value" ma:internalName="CognivaFacetBusiness_x0020_Value">
      <xsd:simpleType>
        <xsd:restriction base="dms:Text">
          <xsd:maxLength value="255"/>
        </xsd:restriction>
      </xsd:simpleType>
    </xsd:element>
    <xsd:element name="CognivaFacetCalendar_x0020_Year" ma:index="27" nillable="true" ma:displayName="Calendar Year" ma:internalName="CognivaFacetCalendar_x0020_Year">
      <xsd:simpleType>
        <xsd:restriction base="dms:Text">
          <xsd:maxLength value="255"/>
        </xsd:restriction>
      </xsd:simpleType>
    </xsd:element>
    <xsd:element name="CognivaFacetChamber" ma:index="28" nillable="true" ma:displayName="Chamber" ma:internalName="CognivaFacetChamber">
      <xsd:simpleType>
        <xsd:restriction base="dms:Text">
          <xsd:maxLength value="255"/>
        </xsd:restriction>
      </xsd:simpleType>
    </xsd:element>
    <xsd:element name="CognivaFacetCi2_x0020_Category" ma:index="29" nillable="true" ma:displayName="Ci2 Category" ma:internalName="CognivaFacetCi2_x0020_Category">
      <xsd:simpleType>
        <xsd:restriction base="dms:Text">
          <xsd:maxLength value="255"/>
        </xsd:restriction>
      </xsd:simpleType>
    </xsd:element>
    <xsd:element name="CognivaFacetCi2_x0020_Language" ma:index="30" nillable="true" ma:displayName="Ci2 Language" ma:internalName="CognivaFacetCi2_x0020_Language">
      <xsd:simpleType>
        <xsd:restriction base="dms:Text">
          <xsd:maxLength value="255"/>
        </xsd:restriction>
      </xsd:simpleType>
    </xsd:element>
    <xsd:element name="CognivaFacetClassification_x0020_Level" ma:index="31" nillable="true" ma:displayName="Classification Level" ma:internalName="CognivaFacetClassification_x0020_Level">
      <xsd:simpleType>
        <xsd:restriction base="dms:Text">
          <xsd:maxLength value="255"/>
        </xsd:restriction>
      </xsd:simpleType>
    </xsd:element>
    <xsd:element name="CognivaFacetCommitment_x0020_Number" ma:index="32" nillable="true" ma:displayName="Commitment Number" ma:internalName="CognivaFacetCommitment_x0020_Number">
      <xsd:simpleType>
        <xsd:restriction base="dms:Text">
          <xsd:maxLength value="255"/>
        </xsd:restriction>
      </xsd:simpleType>
    </xsd:element>
    <xsd:element name="CognivaFacetCommittee_x0020_of_x0020_Parliament" ma:index="33" nillable="true" ma:displayName="Committee of Parliament" ma:internalName="CognivaFacetCommittee_x0020_of_x0020_Parliament">
      <xsd:simpleType>
        <xsd:restriction base="dms:Text">
          <xsd:maxLength value="255"/>
        </xsd:restriction>
      </xsd:simpleType>
    </xsd:element>
    <xsd:element name="CognivaFacetCommittee_x0020_or_x0020_Working_x0020_Group" ma:index="34" nillable="true" ma:displayName="Committee or Working Group" ma:internalName="CognivaFacetCommittee_x0020_or_x0020_Working_x0020_Group">
      <xsd:simpleType>
        <xsd:restriction base="dms:Text">
          <xsd:maxLength value="255"/>
        </xsd:restriction>
      </xsd:simpleType>
    </xsd:element>
    <xsd:element name="ComplaintGrievanceNumber" ma:index="35" nillable="true" ma:displayName="Complaint/Grievance Number" ma:internalName="ComplaintGrievanceNumber">
      <xsd:simpleType>
        <xsd:restriction base="dms:Text">
          <xsd:maxLength value="255"/>
        </xsd:restriction>
      </xsd:simpleType>
    </xsd:element>
    <xsd:element name="CognivaFacetComplaint_x0020_Type" ma:index="36" nillable="true" ma:displayName="Complaint Type" ma:internalName="CognivaFacetComplaint_x0020_Type">
      <xsd:simpleType>
        <xsd:restriction base="dms:Text"/>
      </xsd:simpleType>
    </xsd:element>
    <xsd:element name="ContractContributionNumber" ma:index="37" nillable="true" ma:displayName="Contract Contribution Number" ma:internalName="ContractContributionNumber">
      <xsd:simpleType>
        <xsd:restriction base="dms:Text">
          <xsd:maxLength value="255"/>
        </xsd:restriction>
      </xsd:simpleType>
    </xsd:element>
    <xsd:element name="CognivaFacetCorrespondence_x0020_Tracking_x0020_Number" ma:index="38" nillable="true" ma:displayName="Correspondence Tracking Number" ma:indexed="true" ma:internalName="CognivaFacetCorrespondence_x0020_Tracking_x0020_Number">
      <xsd:simpleType>
        <xsd:restriction base="dms:Text">
          <xsd:maxLength value="255"/>
        </xsd:restriction>
      </xsd:simpleType>
    </xsd:element>
    <xsd:element name="CognivaFacetCourt_x0020_File_x0020_Number" ma:index="39" nillable="true" ma:displayName="Court File Number" ma:internalName="CognivaFacetCourt_x0020_File_x0020_Number">
      <xsd:simpleType>
        <xsd:restriction base="dms:Text">
          <xsd:maxLength value="255"/>
        </xsd:restriction>
      </xsd:simpleType>
    </xsd:element>
    <xsd:element name="CognivaFacetCourt_x0020_Level" ma:index="40" nillable="true" ma:displayName="Court Level" ma:internalName="CognivaFacetCourt_x0020_Level">
      <xsd:simpleType>
        <xsd:restriction base="dms:Text">
          <xsd:maxLength value="255"/>
        </xsd:restriction>
      </xsd:simpleType>
    </xsd:element>
    <xsd:element name="CognivaFacetDocumentSource" ma:index="41" nillable="true" ma:displayName="Document Source" ma:internalName="CognivaFacetDocumentSource">
      <xsd:simpleType>
        <xsd:restriction base="dms:Text"/>
      </xsd:simpleType>
    </xsd:element>
    <xsd:element name="CognivaFacetDueDiligenceFinance" ma:index="42" nillable="true" ma:displayName="Due Diligence by Finance" ma:internalName="CognivaFacetDueDiligenceFinance">
      <xsd:simpleType>
        <xsd:restriction base="dms:Text">
          <xsd:maxLength value="255"/>
        </xsd:restriction>
      </xsd:simpleType>
    </xsd:element>
    <xsd:element name="CognivaFacetDueDiligenceSPS" ma:index="43" nillable="true" ma:displayName="Due Diligence in SPS" ma:internalName="CognivaFacetDueDiligenceSPS">
      <xsd:simpleType>
        <xsd:restriction base="dms:Text">
          <xsd:maxLength value="255"/>
        </xsd:restriction>
      </xsd:simpleType>
    </xsd:element>
    <xsd:element name="CognivaFacetEmployee_x0020_Name" ma:index="44" nillable="true" ma:displayName="Employee Name" ma:internalName="CognivaFacetEmployee_x0020_Name">
      <xsd:simpleType>
        <xsd:restriction base="dms:Text">
          <xsd:maxLength value="255"/>
        </xsd:restriction>
      </xsd:simpleType>
    </xsd:element>
    <xsd:element name="CognivaFacetEssential_x0020_Information_x0020_Resource" ma:index="45" nillable="true" ma:displayName="Essential Information Resource" ma:internalName="CognivaFacetEssential_x0020_Information_x0020_Resource">
      <xsd:simpleType>
        <xsd:restriction base="dms:Text">
          <xsd:maxLength value="255"/>
        </xsd:restriction>
      </xsd:simpleType>
    </xsd:element>
    <xsd:element name="CognivaFacetExpense_x0020_Voucher_x0020_Number" ma:index="46" nillable="true" ma:displayName="Invoice Number" ma:internalName="CognivaFacetExpense_x0020_Voucher_x0020_Number">
      <xsd:simpleType>
        <xsd:restriction base="dms:Text">
          <xsd:maxLength value="255"/>
        </xsd:restriction>
      </xsd:simpleType>
    </xsd:element>
    <xsd:element name="CognivaFacetEventDate" ma:index="47" nillable="true" ma:displayName="Event Date" ma:internalName="CognivaFacetEventDate">
      <xsd:simpleType>
        <xsd:restriction base="dms:Text">
          <xsd:maxLength value="255"/>
        </xsd:restriction>
      </xsd:simpleType>
    </xsd:element>
    <xsd:element name="CognivaFacetExternal_x0020_Author" ma:index="48" nillable="true" ma:displayName="External Author" ma:internalName="CognivaFacetExternal_x0020_Author">
      <xsd:simpleType>
        <xsd:restriction base="dms:Text">
          <xsd:maxLength value="255"/>
        </xsd:restriction>
      </xsd:simpleType>
    </xsd:element>
    <xsd:element name="CognivaFacetFindings_x0020_and_x0020_other_x0020_Dispositions" ma:index="49" nillable="true" ma:displayName="Findings and other Dispositions" ma:internalName="CognivaFacetFindings_x0020_and_x0020_other_x0020_Dispositions">
      <xsd:simpleType>
        <xsd:restriction base="dms:Text"/>
      </xsd:simpleType>
    </xsd:element>
    <xsd:element name="CognivaFacetFiscal_x0020_Year" ma:index="50" nillable="true" ma:displayName="Fiscal Year" ma:internalName="CognivaFacetFiscal_x0020_Year">
      <xsd:simpleType>
        <xsd:restriction base="dms:Text">
          <xsd:maxLength value="255"/>
        </xsd:restriction>
      </xsd:simpleType>
    </xsd:element>
    <xsd:element name="CognivaFacetGenericWorkDescriptionNumber" ma:index="51" nillable="true" ma:displayName="Generic Work Description Number" ma:internalName="CognivaFacetGenericWorkDescriptionNumber">
      <xsd:simpleType>
        <xsd:restriction base="dms:Text">
          <xsd:maxLength value="255"/>
        </xsd:restriction>
      </xsd:simpleType>
    </xsd:element>
    <xsd:element name="CognivaFacetGXReferenceNumber" ma:index="52" nillable="true" ma:displayName="GX Reference Number" ma:internalName="CognivaFacetGXReferenceNumber">
      <xsd:simpleType>
        <xsd:restriction base="dms:Text">
          <xsd:maxLength value="255"/>
        </xsd:restriction>
      </xsd:simpleType>
    </xsd:element>
    <xsd:element name="CognivaFacetGXVendorCode" ma:index="53" nillable="true" ma:displayName="GX Vendor Code" ma:internalName="CognivaFacetGXVendorCode">
      <xsd:simpleType>
        <xsd:restriction base="dms:Text">
          <xsd:maxLength value="255"/>
        </xsd:restriction>
      </xsd:simpleType>
    </xsd:element>
    <xsd:element name="CognivaFacetGXVendorName" ma:index="54" nillable="true" ma:displayName="GX Vendor Name" ma:internalName="CognivaFacetGXVendorName">
      <xsd:simpleType>
        <xsd:restriction base="dms:Text">
          <xsd:maxLength value="255"/>
        </xsd:restriction>
      </xsd:simpleType>
    </xsd:element>
    <xsd:element name="CognivaFacetHot_x0020_File" ma:index="55" nillable="true" ma:displayName="Hot File" ma:internalName="CognivaFacetHot_x0020_File">
      <xsd:simpleType>
        <xsd:restriction base="dms:Text">
          <xsd:maxLength value="255"/>
        </xsd:restriction>
      </xsd:simpleType>
    </xsd:element>
    <xsd:element name="CognivaFacetIncluded_x0020_in_x0020_Annual_x0020_Report" ma:index="56" nillable="true" ma:displayName="Included in Annual Report" ma:internalName="CognivaFacetIncluded_x0020_in_x0020_Annual_x0020_Report">
      <xsd:simpleType>
        <xsd:restriction base="dms:Text">
          <xsd:maxLength value="255"/>
        </xsd:restriction>
      </xsd:simpleType>
    </xsd:element>
    <xsd:element name="CognivaFacetInformation_x0020_Centre_x0020_Project_x0020_Name" ma:index="57" nillable="true" ma:displayName="Information Centre Project Name" ma:internalName="CognivaFacetInformation_x0020_Centre_x0020_Project_x0020_Name">
      <xsd:simpleType>
        <xsd:restriction base="dms:Text">
          <xsd:maxLength value="255"/>
        </xsd:restriction>
      </xsd:simpleType>
    </xsd:element>
    <xsd:element name="CognivaFacetInformation_x0020_Request_x0020_Number" ma:index="58" nillable="true" ma:displayName="Information Request Number" ma:indexed="true" ma:internalName="CognivaFacetInformation_x0020_Request_x0020_Number">
      <xsd:simpleType>
        <xsd:restriction base="dms:Text">
          <xsd:maxLength value="255"/>
        </xsd:restriction>
      </xsd:simpleType>
    </xsd:element>
    <xsd:element name="InternalExternal" ma:index="59" nillable="true" ma:displayName="Internal / External" ma:internalName="InternalExternal">
      <xsd:simpleType>
        <xsd:restriction base="dms:Text">
          <xsd:maxLength value="255"/>
        </xsd:restriction>
      </xsd:simpleType>
    </xsd:element>
    <xsd:element name="CognivaFacetRole" ma:index="60" nillable="true" ma:displayName="ISIS Role" ma:internalName="CognivaFacetRole">
      <xsd:simpleType>
        <xsd:restriction base="dms:Text">
          <xsd:maxLength value="255"/>
        </xsd:restriction>
      </xsd:simpleType>
    </xsd:element>
    <xsd:element name="CognivaFacetSubject" ma:index="61" nillable="true" ma:displayName="ISIS Subject" ma:internalName="CognivaFacetSubject">
      <xsd:simpleType>
        <xsd:restriction base="dms:Text">
          <xsd:maxLength value="255"/>
        </xsd:restriction>
      </xsd:simpleType>
    </xsd:element>
    <xsd:element name="CognivaFacetISO_x0020_Project_x0020_Number" ma:index="62" nillable="true" ma:displayName="ISO Project Number" ma:internalName="CognivaFacetISO_x0020_Project_x0020_Number">
      <xsd:simpleType>
        <xsd:restriction base="dms:Text">
          <xsd:maxLength value="255"/>
        </xsd:restriction>
      </xsd:simpleType>
    </xsd:element>
    <xsd:element name="CognivaFacetJournal_x0020_Voucher_x0020_Type" ma:index="63" nillable="true" ma:displayName="Journal Voucher Type" ma:internalName="CognivaFacetJournal_x0020_Voucher_x0020_Type">
      <xsd:simpleType>
        <xsd:restriction base="dms:Text">
          <xsd:maxLength value="255"/>
        </xsd:restriction>
      </xsd:simpleType>
    </xsd:element>
    <xsd:element name="JurisdictionGeographicArea" ma:index="64" nillable="true" ma:displayName="Jurisdiction / Geographic Area" ma:internalName="JurisdictionGeographicArea">
      <xsd:simpleType>
        <xsd:restriction base="dms:Text">
          <xsd:maxLength value="255"/>
        </xsd:restriction>
      </xsd:simpleType>
    </xsd:element>
    <xsd:element name="CognivaFacetLegalConsultationNumber" ma:index="65" nillable="true" ma:displayName="Legal Consultation Number" ma:indexed="true" ma:internalName="CognivaFacetLegalConsultationNumber">
      <xsd:simpleType>
        <xsd:restriction base="dms:Text">
          <xsd:maxLength value="255"/>
        </xsd:restriction>
      </xsd:simpleType>
    </xsd:element>
    <xsd:element name="CognivaFacetLegislation" ma:index="66" nillable="true" ma:displayName="Legislation" ma:internalName="CognivaFacetLegislation">
      <xsd:simpleType>
        <xsd:restriction base="dms:Text">
          <xsd:maxLength value="255"/>
        </xsd:restriction>
      </xsd:simpleType>
    </xsd:element>
    <xsd:element name="CognivaFacetLibrary_x0020_Vendor" ma:index="67" nillable="true" ma:displayName="Library Vendor" ma:internalName="CognivaFacetLibrary_x0020_Vendor">
      <xsd:simpleType>
        <xsd:restriction base="dms:Text"/>
      </xsd:simpleType>
    </xsd:element>
    <xsd:element name="CognivaFacetLitigation_x0020_Case" ma:index="68" nillable="true" ma:displayName="Litigation Case" ma:internalName="CognivaFacetLitigation_x0020_Case">
      <xsd:simpleType>
        <xsd:restriction base="dms:Text">
          <xsd:maxLength value="255"/>
        </xsd:restriction>
      </xsd:simpleType>
    </xsd:element>
    <xsd:element name="CognivaFacetLitigation_x0020_File_x0020_Number" ma:index="69" nillable="true" ma:displayName="Litigation File Number" ma:indexed="true" ma:internalName="CognivaFacetLitigation_x0020_File_x0020_Number">
      <xsd:simpleType>
        <xsd:restriction base="dms:Text">
          <xsd:maxLength value="255"/>
        </xsd:restriction>
      </xsd:simpleType>
    </xsd:element>
    <xsd:element name="CognivaFacetLitigation_x0020_Category" ma:index="70" nillable="true" ma:displayName="Litigation Category" ma:internalName="CognivaFacetLitigation_x0020_Category">
      <xsd:simpleType>
        <xsd:restriction base="dms:Text">
          <xsd:maxLength value="255"/>
        </xsd:restriction>
      </xsd:simpleType>
    </xsd:element>
    <xsd:element name="CognivaFacetLocation_x0020_of_x0020_Physical_x0020_Resource" ma:index="71" nillable="true" ma:displayName="Location of Physical Resource" ma:internalName="CognivaFacetLocation_x0020_of_x0020_Physical_x0020_Resource">
      <xsd:simpleType>
        <xsd:restriction base="dms:Text">
          <xsd:maxLength value="255"/>
        </xsd:restriction>
      </xsd:simpleType>
    </xsd:element>
    <xsd:element name="CognivaFacetMeeting_x0020_Date" ma:index="72" nillable="true" ma:displayName="Meeting Date" ma:internalName="CognivaFacetMeeting_x0020_Date">
      <xsd:simpleType>
        <xsd:restriction base="dms:Text">
          <xsd:maxLength value="255"/>
        </xsd:restriction>
      </xsd:simpleType>
    </xsd:element>
    <xsd:element name="CognivaFacetOccupational_x0020_Group" ma:index="73" nillable="true" ma:displayName="Occupational Group" ma:internalName="CognivaFacetOccupational_x0020_Group">
      <xsd:simpleType>
        <xsd:restriction base="dms:Text">
          <xsd:maxLength value="255"/>
        </xsd:restriction>
      </xsd:simpleType>
    </xsd:element>
    <xsd:element name="CognivaFacetOPC_x0020_Branch" ma:index="74" nillable="true" ma:displayName="OPC Branch" ma:internalName="CognivaFacetOPC_x0020_Branch">
      <xsd:simpleType>
        <xsd:restriction base="dms:Text">
          <xsd:maxLength value="255"/>
        </xsd:restriction>
      </xsd:simpleType>
    </xsd:element>
    <xsd:element name="CognivaFacetOPC_x0020_Priority_x0020_Area" ma:index="75" nillable="true" ma:displayName="OPC Priority Area" ma:internalName="CognivaFacetOPC_x0020_Priority_x0020_Area">
      <xsd:simpleType>
        <xsd:restriction base="dms:Text">
          <xsd:maxLength value="255"/>
        </xsd:restriction>
      </xsd:simpleType>
    </xsd:element>
    <xsd:element name="CognivaFacetOrganization" ma:index="76" nillable="true" ma:displayName="Organization" ma:internalName="CognivaFacetOrganization">
      <xsd:simpleType>
        <xsd:restriction base="dms:Text">
          <xsd:maxLength value="255"/>
        </xsd:restriction>
      </xsd:simpleType>
    </xsd:element>
    <xsd:element name="CognivaFacetParliament" ma:index="77" nillable="true" ma:displayName="Parliament" ma:internalName="CognivaFacetParliament">
      <xsd:simpleType>
        <xsd:restriction base="dms:Text">
          <xsd:maxLength value="255"/>
        </xsd:restriction>
      </xsd:simpleType>
    </xsd:element>
    <xsd:element name="CognivaFacetPayables_x0020_Control_x0020_Report_x0020_Type" ma:index="78" nillable="true" ma:displayName="Payables Control Report Type" ma:internalName="CognivaFacetPayables_x0020_Control_x0020_Report_x0020_Type">
      <xsd:simpleType>
        <xsd:restriction base="dms:Text"/>
      </xsd:simpleType>
    </xsd:element>
    <xsd:element name="CognivaFacetPeriodical_x0020_Title" ma:index="79" nillable="true" ma:displayName="Periodical Title" ma:internalName="CognivaFacetPeriodical_x0020_Title">
      <xsd:simpleType>
        <xsd:restriction base="dms:Text">
          <xsd:maxLength value="255"/>
        </xsd:restriction>
      </xsd:simpleType>
    </xsd:element>
    <xsd:element name="CognivaFacetPhysical_x0020_Resource" ma:index="80" nillable="true" ma:displayName="Physical Resource" ma:internalName="CognivaFacetPhysical_x0020_Resource">
      <xsd:simpleType>
        <xsd:restriction base="dms:Text">
          <xsd:maxLength value="255"/>
        </xsd:restriction>
      </xsd:simpleType>
    </xsd:element>
    <xsd:element name="ProductSystemName" ma:index="81" nillable="true" ma:displayName="Product / System Name" ma:internalName="ProductSystemName">
      <xsd:simpleType>
        <xsd:restriction base="dms:Text">
          <xsd:maxLength value="255"/>
        </xsd:restriction>
      </xsd:simpleType>
    </xsd:element>
    <xsd:element name="CognivaFacetPIA_x0020_Category" ma:index="82" nillable="true" ma:displayName="PIA Category" ma:internalName="CognivaFacetPIA_x0020_Category">
      <xsd:simpleType>
        <xsd:restriction base="dms:Text">
          <xsd:maxLength value="255"/>
        </xsd:restriction>
      </xsd:simpleType>
    </xsd:element>
    <xsd:element name="CognivaFacetPIA_x0020_Review_x0020_Number" ma:index="83" nillable="true" ma:displayName="PIA Number" ma:indexed="true" ma:internalName="CognivaFacetPIA_x0020_Review_x0020_Number">
      <xsd:simpleType>
        <xsd:restriction base="dms:Text">
          <xsd:maxLength value="255"/>
        </xsd:restriction>
      </xsd:simpleType>
    </xsd:element>
    <xsd:element name="CognivaFacetPIPEDA_x0020_Case_x0020_Number" ma:index="84" nillable="true" ma:displayName="PIPEDA Case Number" ma:indexed="true" ma:internalName="CognivaFacetPIPEDA_x0020_Case_x0020_Number">
      <xsd:simpleType>
        <xsd:restriction base="dms:Text">
          <xsd:maxLength value="255"/>
        </xsd:restriction>
      </xsd:simpleType>
    </xsd:element>
    <xsd:element name="CognivaFacetPositionNumber" ma:index="85" nillable="true" ma:displayName="Position Number" ma:internalName="CognivaFacetPositionNumber">
      <xsd:simpleType>
        <xsd:restriction base="dms:Text">
          <xsd:maxLength value="255"/>
        </xsd:restriction>
      </xsd:simpleType>
    </xsd:element>
    <xsd:element name="CognivaFacetPrivacy_x0020_Case_x0020_Number" ma:index="86" nillable="true" ma:displayName="Privacy Case Number" ma:indexed="true" ma:internalName="CognivaFacetPrivacy_x0020_Case_x0020_Number">
      <xsd:simpleType>
        <xsd:restriction base="dms:Text">
          <xsd:maxLength value="255"/>
        </xsd:restriction>
      </xsd:simpleType>
    </xsd:element>
    <xsd:element name="CognivaFacetPublicAccountsVolume" ma:index="87" nillable="true" ma:displayName="Public Accounts Volume" ma:internalName="CognivaFacetPublicAccountsVolume">
      <xsd:simpleType>
        <xsd:restriction base="dms:Text">
          <xsd:maxLength value="255"/>
        </xsd:restriction>
      </xsd:simpleType>
    </xsd:element>
    <xsd:element name="RCResponsibilityCentre" ma:index="88" nillable="true" ma:displayName="RC Responsibility Centre" ma:internalName="RCResponsibilityCentre">
      <xsd:simpleType>
        <xsd:restriction base="dms:Text">
          <xsd:maxLength value="255"/>
        </xsd:restriction>
      </xsd:simpleType>
    </xsd:element>
    <xsd:element name="CognivaFacetReceivedDate" ma:index="89" nillable="true" ma:displayName="Received Date" ma:internalName="CognivaFacetReceivedDate">
      <xsd:simpleType>
        <xsd:restriction base="dms:Text">
          <xsd:maxLength value="255"/>
        </xsd:restriction>
      </xsd:simpleType>
    </xsd:element>
    <xsd:element name="CognivaFacetRelated_x0020_Document" ma:index="90" nillable="true" ma:displayName="Related Document" ma:internalName="CognivaFacetRelated_x0020_Document" ma:readOnly="false">
      <xsd:simpleType>
        <xsd:restriction base="dms:Text">
          <xsd:maxLength value="255"/>
        </xsd:restriction>
      </xsd:simpleType>
    </xsd:element>
    <xsd:element name="CognivaFacetReport_x0020_Date" ma:index="91" nillable="true" ma:displayName="Report Date" ma:internalName="CognivaFacetReport_x0020_Date">
      <xsd:simpleType>
        <xsd:restriction base="dms:Text">
          <xsd:maxLength value="255"/>
        </xsd:restriction>
      </xsd:simpleType>
    </xsd:element>
    <xsd:element name="CognivaFacetRetention_x0020_and_x0020_Disposition_x0020_Rule" ma:index="92" nillable="true" ma:displayName="Retention and Disposition Rule" ma:internalName="CognivaFacetRetention_x0020_and_x0020_Disposition_x0020_Rule">
      <xsd:simpleType>
        <xsd:restriction base="dms:Text">
          <xsd:maxLength value="255"/>
        </xsd:restriction>
      </xsd:simpleType>
    </xsd:element>
    <xsd:element name="Routing_x0020_Location" ma:index="93" nillable="true" ma:displayName="Routing Location" ma:internalName="Routing_x0020_Location">
      <xsd:simpleType>
        <xsd:restriction base="dms:Text">
          <xsd:maxLength value="255"/>
        </xsd:restriction>
      </xsd:simpleType>
    </xsd:element>
    <xsd:element name="Scanned_Document" ma:index="94" nillable="true" ma:displayName="Scanned Document" ma:internalName="Scanned_Document">
      <xsd:simpleType>
        <xsd:restriction base="dms:Text"/>
      </xsd:simpleType>
    </xsd:element>
    <xsd:element name="Scanned_Reference" ma:index="95" nillable="true" ma:displayName="Scanned Reference" ma:internalName="Scanned_Reference">
      <xsd:simpleType>
        <xsd:restriction base="dms:Text"/>
      </xsd:simpleType>
    </xsd:element>
    <xsd:element name="CognivaFacetSignature_x0020_Card_x0020_Type" ma:index="96" nillable="true" ma:displayName="Signature Card Type" ma:internalName="CognivaFacetSignature_x0020_Card_x0020_Type">
      <xsd:simpleType>
        <xsd:restriction base="dms:Text"/>
      </xsd:simpleType>
    </xsd:element>
    <xsd:element name="CognivaFacetSolicitorClientPrivilege" ma:index="97" nillable="true" ma:displayName="Solicitor Client Privilege" ma:internalName="CognivaFacetSolicitorClientPrivilege">
      <xsd:simpleType>
        <xsd:restriction base="dms:Text">
          <xsd:maxLength value="255"/>
        </xsd:restriction>
      </xsd:simpleType>
    </xsd:element>
    <xsd:element name="CognivaFacetStaffing_x0020_Number" ma:index="98" nillable="true" ma:displayName="Staffing Number" ma:internalName="CognivaFacetStaffing_x0020_Number">
      <xsd:simpleType>
        <xsd:restriction base="dms:Text">
          <xsd:maxLength value="255"/>
        </xsd:restriction>
      </xsd:simpleType>
    </xsd:element>
    <xsd:element name="CognivaFacetTelecommunication_x0020_Company" ma:index="99" nillable="true" ma:displayName="Telecommunication Company" ma:internalName="CognivaFacetTelecommunication_x0020_Company">
      <xsd:simpleType>
        <xsd:restriction base="dms:Text"/>
      </xsd:simpleType>
    </xsd:element>
    <xsd:element name="CognivaFacetType_x0020_of_x0020_Appearance" ma:index="100" nillable="true" ma:displayName="Type of Appearance" ma:internalName="CognivaFacetType_x0020_of_x0020_Appearance">
      <xsd:simpleType>
        <xsd:restriction base="dms:Text">
          <xsd:maxLength value="255"/>
        </xsd:restriction>
      </xsd:simpleType>
    </xsd:element>
    <xsd:element name="CognivaFacetType_x0020_of_x0020_ATIP_x0020_Request" ma:index="101" nillable="true" ma:displayName="Type of ATIP Request" ma:internalName="CognivaFacetType_x0020_of_x0020_ATIP_x0020_Request">
      <xsd:simpleType>
        <xsd:restriction base="dms:Text">
          <xsd:maxLength value="255"/>
        </xsd:restriction>
      </xsd:simpleType>
    </xsd:element>
    <xsd:element name="CognivaFacetType_x0020_of_x0020_Initiative" ma:index="102" nillable="true" ma:displayName="Type of Initiative" ma:internalName="CognivaFacetType_x0020_of_x0020_Initiative">
      <xsd:simpleType>
        <xsd:restriction base="dms:Text">
          <xsd:maxLength value="255"/>
        </xsd:restriction>
      </xsd:simpleType>
    </xsd:element>
    <xsd:element name="CognivaFacetType_x0020_of_x0020_Outreach_x0020_Tool" ma:index="103" nillable="true" ma:displayName="Type of Outreach Tool" ma:internalName="CognivaFacetType_x0020_of_x0020_Outreach_x0020_Tool">
      <xsd:simpleType>
        <xsd:restriction base="dms:Text">
          <xsd:maxLength value="255"/>
        </xsd:restriction>
      </xsd:simpleType>
    </xsd:element>
    <xsd:element name="CognivaFacetType_x0020_of_x0020_Procedure" ma:index="104" nillable="true" ma:displayName="Type of Procedure" ma:internalName="CognivaFacetType_x0020_of_x0020_Procedure">
      <xsd:simpleType>
        <xsd:restriction base="dms:Text">
          <xsd:maxLength value="255"/>
        </xsd:restriction>
      </xsd:simpleType>
    </xsd:element>
    <xsd:element name="CognivaFacetVendor_x0020_Name_x0020_OGD" ma:index="105" nillable="true" ma:displayName="Vendor Name" ma:internalName="CognivaFacetVendor_x0020_Name_x0020_OGD">
      <xsd:simpleType>
        <xsd:restriction base="dms:Text">
          <xsd:maxLength value="255"/>
        </xsd:restriction>
      </xsd:simpleType>
    </xsd:element>
    <xsd:element name="CognivaFacetVendor_x0020_Code_x0020_OGD" ma:index="106" nillable="true" ma:displayName="Vendor Code" ma:internalName="CognivaFacetVendor_x0020_Code_x0020_OGD">
      <xsd:simpleType>
        <xsd:restriction base="dms:Text">
          <xsd:maxLength value="255"/>
        </xsd:restriction>
      </xsd:simpleType>
    </xsd:element>
    <xsd:element name="_dlc_DocIdUrl" ma:index="10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1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PersistId" ma:index="1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ognivaFacetDisposition_x0020_Action" ma:index="126" nillable="true" ma:displayName="Disposition Action" ma:internalName="CognivaFacetDisposition_x0020_Action">
      <xsd:simpleType>
        <xsd:restriction base="dms:Text"/>
      </xsd:simpleType>
    </xsd:element>
    <xsd:element name="CognivaFacetHas_x0020_Historical_x002f_Archival_x0020_Value" ma:index="127" nillable="true" ma:displayName="Has Historical/Archival Value" ma:internalName="CognivaFacetHas_x0020_Historical_x002F_Archival_x0020_Value">
      <xsd:simpleType>
        <xsd:restriction base="dms:Text"/>
      </xsd:simpleType>
    </xsd:element>
    <xsd:element name="CognivaFacetSource_x0020_of_x0020_ATIP_x0020_Request" ma:index="128" nillable="true" ma:displayName="Source of ATIP Request" ma:internalName="CognivaFacetSource_x0020_of_x0020_ATIP_x0020_Request">
      <xsd:simpleType>
        <xsd:restriction base="dms:Text"/>
      </xsd:simpleType>
    </xsd:element>
    <xsd:element name="SharedWithUsers" ma:index="12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gnivaFacetType_x0020_of_x0020_Recourse" ma:index="130" nillable="true" ma:displayName="Type of Recourse" ma:internalName="CognivaFacetType_x0020_of_x0020_Recourse" ma:readOnly="false">
      <xsd:simpleType>
        <xsd:restriction base="dms:Text"/>
      </xsd:simpleType>
    </xsd:element>
    <xsd:element name="CognivaFacetType_x0020_of_x0020_Separation" ma:index="131" nillable="true" ma:displayName="Type of Separation" ma:internalName="CognivaFacetType_x0020_of_x0020_Separation">
      <xsd:simpleType>
        <xsd:restriction base="dms:Text">
          <xsd:maxLength value="255"/>
        </xsd:restriction>
      </xsd:simpleType>
    </xsd:element>
    <xsd:element name="CognivaFacetTypeofSeparation" ma:index="132" nillable="true" ma:displayName="Type of Separation" ma:internalName="CognivaFacetTypeofSepara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0" ma:displayName="Author"/>
        <xsd:element ref="dcterms:created" minOccurs="0" maxOccurs="1"/>
        <xsd:element ref="dc:identifier" minOccurs="0" maxOccurs="1"/>
        <xsd:element name="contentType" minOccurs="0" maxOccurs="1" type="xsd:string" ma:index="118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gnivaFacetGXVendorCode xmlns="33568a71-0971-4958-b60d-cae28eede9ca" xsi:nil="true"/>
    <CognivaFacetInformation_x0020_Centre_x0020_Project_x0020_Name xmlns="33568a71-0971-4958-b60d-cae28eede9ca" xsi:nil="true"/>
    <RDIMS_x0020__x0023_ xmlns="33568a71-0971-4958-b60d-cae28eede9ca" xsi:nil="true"/>
    <CognivaFacetHot_x0020_File xmlns="33568a71-0971-4958-b60d-cae28eede9ca" xsi:nil="true"/>
    <CognivaFacetISO_x0020_Project_x0020_Number xmlns="33568a71-0971-4958-b60d-cae28eede9ca" xsi:nil="true"/>
    <CognivaFacetPhysical_x0020_Resource xmlns="33568a71-0971-4958-b60d-cae28eede9ca" xsi:nil="true"/>
    <CognivaFacetPrivacy_x0020_Case_x0020_Number xmlns="33568a71-0971-4958-b60d-cae28eede9ca" xsi:nil="true"/>
    <CognivaFacetType_x0020_of_x0020_Appearance xmlns="33568a71-0971-4958-b60d-cae28eede9ca" xsi:nil="true"/>
    <CognivaFacetATIP_x0020_Request xmlns="33568a71-0971-4958-b60d-cae28eede9ca" xsi:nil="true"/>
    <CognivaFacetCalendar_x0020_Year xmlns="33568a71-0971-4958-b60d-cae28eede9ca" xsi:nil="true"/>
    <CognivaFacetDocumentSource xmlns="33568a71-0971-4958-b60d-cae28eede9ca" xsi:nil="true"/>
    <CognivaFacetCommittee_x0020_or_x0020_Working_x0020_Group xmlns="33568a71-0971-4958-b60d-cae28eede9ca" xsi:nil="true"/>
    <CognivaFacetPIPEDA_x0020_Case_x0020_Number xmlns="33568a71-0971-4958-b60d-cae28eede9ca" xsi:nil="true"/>
    <CognivaFacetSolicitorClientPrivilege xmlns="33568a71-0971-4958-b60d-cae28eede9ca" xsi:nil="true"/>
    <CognivaFacetActivity xmlns="33568a71-0971-4958-b60d-cae28eede9ca">Develop and Deliver Strategic Communications Plan (Communications Officer)</CognivaFacetActivity>
    <Closed_x0020_Date xmlns="33568a71-0971-4958-b60d-cae28eede9ca" xsi:nil="true"/>
    <CognivaFacetCi2_x0020_Category xmlns="33568a71-0971-4958-b60d-cae28eede9ca" xsi:nil="true"/>
    <CognivaFacetCommitment_x0020_Number xmlns="33568a71-0971-4958-b60d-cae28eede9ca" xsi:nil="true"/>
    <CognivaFacetExternal_x0020_Author xmlns="33568a71-0971-4958-b60d-cae28eede9ca" xsi:nil="true"/>
    <CognivaFacetOrganization xmlns="33568a71-0971-4958-b60d-cae28eede9ca" xsi:nil="true"/>
    <CognivaFacetPublicAccountsVolume xmlns="33568a71-0971-4958-b60d-cae28eede9ca" xsi:nil="true"/>
    <CognivaFacetType_x0020_of_x0020_Initiative xmlns="33568a71-0971-4958-b60d-cae28eede9ca" xsi:nil="true"/>
    <RDIMS_x0020_File_x0020_Plan xmlns="33568a71-0971-4958-b60d-cae28eede9ca" xsi:nil="true"/>
    <CognivaFacetAudit_x0020_Name xmlns="33568a71-0971-4958-b60d-cae28eede9ca" xsi:nil="true"/>
    <CognivaFacetBill xmlns="33568a71-0971-4958-b60d-cae28eede9ca" xsi:nil="true"/>
    <CognivaFacetPeriodical_x0020_Title xmlns="33568a71-0971-4958-b60d-cae28eede9ca" xsi:nil="true"/>
    <RCResponsibilityCentre xmlns="33568a71-0971-4958-b60d-cae28eede9ca" xsi:nil="true"/>
    <CognivaFacetRetention_x0020_and_x0020_Disposition_x0020_Rule xmlns="33568a71-0971-4958-b60d-cae28eede9ca" xsi:nil="true"/>
    <CognivaFacetType_x0020_of_x0020_Procedure xmlns="33568a71-0971-4958-b60d-cae28eede9ca" xsi:nil="true"/>
    <CognivaFacetAudit_x0020_Phase xmlns="33568a71-0971-4958-b60d-cae28eede9ca" xsi:nil="true"/>
    <CognivaFacetEmployee_x0020_Name xmlns="33568a71-0971-4958-b60d-cae28eede9ca" xsi:nil="true"/>
    <CognivaFacetEssential_x0020_Information_x0020_Resource xmlns="33568a71-0971-4958-b60d-cae28eede9ca" xsi:nil="true"/>
    <CognivaFacetExpense_x0020_Voucher_x0020_Number xmlns="33568a71-0971-4958-b60d-cae28eede9ca" xsi:nil="true"/>
    <CognivaFacetFiscal_x0020_Year xmlns="33568a71-0971-4958-b60d-cae28eede9ca" xsi:nil="true"/>
    <CognivaFacetReceivedDate xmlns="33568a71-0971-4958-b60d-cae28eede9ca" xsi:nil="true"/>
    <CognivaFacetDueDiligenceFinance xmlns="33568a71-0971-4958-b60d-cae28eede9ca" xsi:nil="true"/>
    <InternalExternal xmlns="33568a71-0971-4958-b60d-cae28eede9ca" xsi:nil="true"/>
    <CognivaFacetParliament xmlns="33568a71-0971-4958-b60d-cae28eede9ca" xsi:nil="true"/>
    <Scanned_Document xmlns="33568a71-0971-4958-b60d-cae28eede9ca">No</Scanned_Document>
    <CognivaFacetVendor_x0020_Code_x0020_OGD xmlns="33568a71-0971-4958-b60d-cae28eede9ca" xsi:nil="true"/>
    <CognivaFacetSource_x0020_of_x0020_ATIP_x0020_Request xmlns="33568a71-0971-4958-b60d-cae28eede9ca" xsi:nil="true"/>
    <CognivaFacetFunction xmlns="33568a71-0971-4958-b60d-cae28eede9ca">Communications Services</CognivaFacetFunction>
    <Filing_x0020_Location xmlns="33568a71-0971-4958-b60d-cae28eede9ca">OPS - 003300 - Develop and Deliver Strategic Communications Plans</Filing_x0020_Location>
    <CognivaFacetAccounting_x0020_Period xmlns="33568a71-0971-4958-b60d-cae28eede9ca" xsi:nil="true"/>
    <CognivaFacetCorrespondence_x0020_Tracking_x0020_Number xmlns="33568a71-0971-4958-b60d-cae28eede9ca" xsi:nil="true"/>
    <CognivaFacetDueDiligenceSPS xmlns="33568a71-0971-4958-b60d-cae28eede9ca" xsi:nil="true"/>
    <CognivaFacetPIA_x0020_Category xmlns="33568a71-0971-4958-b60d-cae28eede9ca" xsi:nil="true"/>
    <CognivaFacetRole xmlns="33568a71-0971-4958-b60d-cae28eede9ca" xsi:nil="true"/>
    <ProductSystemName xmlns="33568a71-0971-4958-b60d-cae28eede9ca" xsi:nil="true"/>
    <CognivaFacetRelated_x0020_Document xmlns="33568a71-0971-4958-b60d-cae28eede9ca" xsi:nil="true"/>
    <CognivaFacetReport_x0020_Date xmlns="33568a71-0971-4958-b60d-cae28eede9ca" xsi:nil="true"/>
    <CognivaFacetTelecommunication_x0020_Company xmlns="33568a71-0971-4958-b60d-cae28eede9ca" xsi:nil="true"/>
    <RDIMS_Term_ID xmlns="33568a71-0971-4958-b60d-cae28eede9ca" xsi:nil="true"/>
    <Routing_x0020_Location xmlns="33568a71-0971-4958-b60d-cae28eede9ca" xsi:nil="true"/>
    <Scanned_Reference xmlns="33568a71-0971-4958-b60d-cae28eede9ca" xsi:nil="true"/>
    <CognivaFacetStaffing_x0020_Number xmlns="33568a71-0971-4958-b60d-cae28eede9ca" xsi:nil="true"/>
    <Officium_ID xmlns="33568a71-0971-4958-b60d-cae28eede9ca">7777-6-216894</Officium_ID>
    <CognivaFacetATIP_x0020_File_x0020_Number xmlns="33568a71-0971-4958-b60d-cae28eede9ca" xsi:nil="true"/>
    <ComplaintGrievanceNumber xmlns="33568a71-0971-4958-b60d-cae28eede9ca" xsi:nil="true"/>
    <ContractContributionNumber xmlns="33568a71-0971-4958-b60d-cae28eede9ca" xsi:nil="true"/>
    <CognivaFacetCourt_x0020_Level xmlns="33568a71-0971-4958-b60d-cae28eede9ca" xsi:nil="true"/>
    <CognivaFacetIncluded_x0020_in_x0020_Annual_x0020_Report xmlns="33568a71-0971-4958-b60d-cae28eede9ca" xsi:nil="true"/>
    <CognivaFacetLitigation_x0020_File_x0020_Number xmlns="33568a71-0971-4958-b60d-cae28eede9ca" xsi:nil="true"/>
    <CognivaFacetLitigation_x0020_Category xmlns="33568a71-0971-4958-b60d-cae28eede9ca" xsi:nil="true"/>
    <CognivaFacetOPC_x0020_Branch xmlns="33568a71-0971-4958-b60d-cae28eede9ca" xsi:nil="true"/>
    <CognivaFacetType_x0020_of_x0020_Outreach_x0020_Tool xmlns="33568a71-0971-4958-b60d-cae28eede9ca" xsi:nil="true"/>
    <CognivaFacetGXReferenceNumber xmlns="33568a71-0971-4958-b60d-cae28eede9ca" xsi:nil="true"/>
    <CognivaFacetOccupational_x0020_Group xmlns="33568a71-0971-4958-b60d-cae28eede9ca" xsi:nil="true"/>
    <CognivaFacetPIA_x0020_Review_x0020_Number xmlns="33568a71-0971-4958-b60d-cae28eede9ca" xsi:nil="true"/>
    <CognivaFacetDocument_x0020_Type xmlns="33568a71-0971-4958-b60d-cae28eede9ca">Plan</CognivaFacetDocument_x0020_Type>
    <CognivaFacetAdditional_x0020_Information xmlns="33568a71-0971-4958-b60d-cae28eede9ca" xsi:nil="true"/>
    <RDIMS_x0020_Author xmlns="33568a71-0971-4958-b60d-cae28eede9ca" xsi:nil="true"/>
    <CognivaFacetCommittee_x0020_of_x0020_Parliament xmlns="33568a71-0971-4958-b60d-cae28eede9ca" xsi:nil="true"/>
    <CognivaFacetGenericWorkDescriptionNumber xmlns="33568a71-0971-4958-b60d-cae28eede9ca" xsi:nil="true"/>
    <CognivaFacetLegislation xmlns="33568a71-0971-4958-b60d-cae28eede9ca" xsi:nil="true"/>
    <CognivaFacetLitigation_x0020_Case xmlns="33568a71-0971-4958-b60d-cae28eede9ca" xsi:nil="true"/>
    <CognivaFacetMeeting_x0020_Date xmlns="33568a71-0971-4958-b60d-cae28eede9ca" xsi:nil="true"/>
    <CognivaFacetSensitivity xmlns="33568a71-0971-4958-b60d-cae28eede9ca">Non-classified</CognivaFacetSensitivity>
    <CognivaFacetItem_x0020_Status xmlns="33568a71-0971-4958-b60d-cae28eede9ca">Draft</CognivaFacetItem_x0020_Status>
    <CognivaFacetAct xmlns="33568a71-0971-4958-b60d-cae28eede9ca" xsi:nil="true"/>
    <CognivaFacetLibrary_x0020_Vendor xmlns="33568a71-0971-4958-b60d-cae28eede9ca" xsi:nil="true"/>
    <CognivaFacetPosition xmlns="33568a71-0971-4958-b60d-cae28eede9ca">24994 Manager, Public Education and Outreach</CognivaFacetPosition>
    <CognivaFacetLegalConsultationNumber xmlns="33568a71-0971-4958-b60d-cae28eede9ca" xsi:nil="true"/>
    <CognivaFacetComplaint_x0020_Type xmlns="33568a71-0971-4958-b60d-cae28eede9ca" xsi:nil="true"/>
    <CognivaFacetCourt_x0020_File_x0020_Number xmlns="33568a71-0971-4958-b60d-cae28eede9ca" xsi:nil="true"/>
    <CognivaFacetGXVendorName xmlns="33568a71-0971-4958-b60d-cae28eede9ca" xsi:nil="true"/>
    <CognivaFacetInformation_x0020_Request_x0020_Number xmlns="33568a71-0971-4958-b60d-cae28eede9ca" xsi:nil="true"/>
    <CognivaFacetBusiness_x0020_Value xmlns="33568a71-0971-4958-b60d-cae28eede9ca" xsi:nil="true"/>
    <CognivaFacetChamber xmlns="33568a71-0971-4958-b60d-cae28eede9ca" xsi:nil="true"/>
    <JurisdictionGeographicArea xmlns="33568a71-0971-4958-b60d-cae28eede9ca" xsi:nil="true"/>
    <CognivaFacetLocation_x0020_of_x0020_Physical_x0020_Resource xmlns="33568a71-0971-4958-b60d-cae28eede9ca" xsi:nil="true"/>
    <CognivaFacetOPC_x0020_Priority_x0020_Area xmlns="33568a71-0971-4958-b60d-cae28eede9ca" xsi:nil="true"/>
    <CognivaFacetPositionNumber xmlns="33568a71-0971-4958-b60d-cae28eede9ca" xsi:nil="true"/>
    <CognivaFacetSignature_x0020_Card_x0020_Type xmlns="33568a71-0971-4958-b60d-cae28eede9ca" xsi:nil="true"/>
    <CognivaFacetVendor_x0020_Name_x0020_OGD xmlns="33568a71-0971-4958-b60d-cae28eede9ca" xsi:nil="true"/>
    <CognivaFacetHas_x0020_Historical_x002f_Archival_x0020_Value xmlns="33568a71-0971-4958-b60d-cae28eede9ca" xsi:nil="true"/>
    <CognivaFacetProcess xmlns="33568a71-0971-4958-b60d-cae28eede9ca">Develop and Deliver Strategic Communications Plans</CognivaFacetProcess>
    <CognivaFacetAccounting_x0020_Quarter xmlns="33568a71-0971-4958-b60d-cae28eede9ca" xsi:nil="true"/>
    <CognivaFacetCi2_x0020_Language xmlns="33568a71-0971-4958-b60d-cae28eede9ca" xsi:nil="true"/>
    <CognivaFacetClassification_x0020_Level xmlns="33568a71-0971-4958-b60d-cae28eede9ca" xsi:nil="true"/>
    <CognivaFacetFindings_x0020_and_x0020_other_x0020_Dispositions xmlns="33568a71-0971-4958-b60d-cae28eede9ca" xsi:nil="true"/>
    <CognivaFacetType_x0020_of_x0020_ATIP_x0020_Request xmlns="33568a71-0971-4958-b60d-cae28eede9ca" xsi:nil="true"/>
    <CognivaFacetEventDate xmlns="33568a71-0971-4958-b60d-cae28eede9ca" xsi:nil="true"/>
    <CognivaFacetSubject xmlns="33568a71-0971-4958-b60d-cae28eede9ca" xsi:nil="true"/>
    <CognivaFacetJournal_x0020_Voucher_x0020_Type xmlns="33568a71-0971-4958-b60d-cae28eede9ca" xsi:nil="true"/>
    <CognivaFacetPayables_x0020_Control_x0020_Report_x0020_Type xmlns="33568a71-0971-4958-b60d-cae28eede9ca" xsi:nil="true"/>
    <CognivaFacetDisposition_x0020_Action xmlns="33568a71-0971-4958-b60d-cae28eede9ca" xsi:nil="true"/>
    <_dlc_DocIdPersistId xmlns="33568a71-0971-4958-b60d-cae28eede9ca">true</_dlc_DocIdPersistId>
    <_dlc_DocId xmlns="33568a71-0971-4958-b60d-cae28eede9ca">7777-6-216894</_dlc_DocId>
    <_dlc_DocIdUrl xmlns="33568a71-0971-4958-b60d-cae28eede9ca">
      <Url>https://officium/_layouts/15/DocIdRedir.aspx?ID=7777-6-216894</Url>
      <Description>7777-6-216894</Description>
    </_dlc_DocIdUrl>
    <LikesCount xmlns="http://schemas.microsoft.com/sharepoint/v3" xsi:nil="true"/>
    <IconOverlay xmlns="http://schemas.microsoft.com/sharepoint/v4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  <CognivaFacetType_x0020_of_x0020_Separation xmlns="33568a71-0971-4958-b60d-cae28eede9ca" xsi:nil="true"/>
    <CognivaFacetTypeofSeparation xmlns="33568a71-0971-4958-b60d-cae28eede9ca" xsi:nil="true"/>
    <CognivaFacetType_x0020_of_x0020_Recourse xmlns="33568a71-0971-4958-b60d-cae28eede9ca" xsi:nil="true"/>
  </documentManagement>
</p:properties>
</file>

<file path=customXml/itemProps1.xml><?xml version="1.0" encoding="utf-8"?>
<ds:datastoreItem xmlns:ds="http://schemas.openxmlformats.org/officeDocument/2006/customXml" ds:itemID="{C35DA053-66B9-40DF-9191-6ADDDC40BC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568a71-0971-4958-b60d-cae28eede9c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B99EA6-B24F-4D56-A85B-E62D37948158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3F3B1BC9-F4CC-4F2B-970F-B761333E55F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AA9CE8C-3171-4FBE-A681-01BF2AA7FF5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CEEA220-48D5-4AE8-9C19-F6762FB7FD87}">
  <ds:schemaRefs>
    <ds:schemaRef ds:uri="33568a71-0971-4958-b60d-cae28eede9ca"/>
    <ds:schemaRef ds:uri="http://purl.org/dc/terms/"/>
    <ds:schemaRef ds:uri="http://purl.org/dc/dcmitype/"/>
    <ds:schemaRef ds:uri="http://schemas.microsoft.com/office/2006/documentManagement/types"/>
    <ds:schemaRef ds:uri="http://schemas.microsoft.com/sharepoint/v3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sharepoint/v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265</Words>
  <Application>Microsoft Office PowerPoint</Application>
  <PresentationFormat>Widescreen</PresentationFormat>
  <Paragraphs>49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Protection de ta réputation en ligne </vt:lpstr>
      <vt:lpstr>Survol de la présentation </vt:lpstr>
      <vt:lpstr>Rapide comme l’éclair! </vt:lpstr>
      <vt:lpstr>Gestion de ta réputation en ligne </vt:lpstr>
      <vt:lpstr>Il y a des avantages à communiquer en ligne. </vt:lpstr>
      <vt:lpstr>Avantages à communiquer en ligne</vt:lpstr>
      <vt:lpstr>Tire parti de ta réputation en ligne. </vt:lpstr>
      <vt:lpstr>Tu fais partie d’une communauté  en ligne. </vt:lpstr>
      <vt:lpstr>La communication en ligne entraîne-t-elle des risques? </vt:lpstr>
      <vt:lpstr>Comprends  ce qui se passe  et garde le contrôle. </vt:lpstr>
      <vt:lpstr>Fait no 1 Le contenu  que tu affiches  sur Internet n’est pas toujours privé.  </vt:lpstr>
      <vt:lpstr>Réfléchis avant de cliquer! </vt:lpstr>
      <vt:lpstr>Réfléchis avant  de cliquer! </vt:lpstr>
      <vt:lpstr>Fixe et resserre les paramètres de confidentialité. </vt:lpstr>
      <vt:lpstr>Fait no 2 Il est important de savoir qui sont tes amis. </vt:lpstr>
      <vt:lpstr>Sextage </vt:lpstr>
      <vt:lpstr>Protège ta réputation </vt:lpstr>
      <vt:lpstr>Fait no 3  Le géomarquage peut révéler l’endroit où tu te trouves. </vt:lpstr>
      <vt:lpstr>Fait no 4 Internet amplifie et aggrave la cyberintimidation. </vt:lpstr>
      <vt:lpstr>La cyberintimidation est un problème très grave. </vt:lpstr>
      <vt:lpstr>Fait no 5 Il y a de l’usurpation d’identité en ligne. </vt:lpstr>
      <vt:lpstr>Fait no 6 Les gens fouinent en ligne. </vt:lpstr>
      <vt:lpstr>Exemples d’erreurs dans la vraie vie </vt:lpstr>
      <vt:lpstr>Erreurs de jugement </vt:lpstr>
      <vt:lpstr>Erreurs de jugement </vt:lpstr>
      <vt:lpstr>En résumé : </vt:lpstr>
      <vt:lpstr>Pour de plus amples renseignements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OPC Gr 9-12 Presentation_FR</dc:title>
  <dc:creator>Anne-Marie Cenaiko</dc:creator>
  <cp:lastModifiedBy>Charles Letourneau</cp:lastModifiedBy>
  <cp:revision>300</cp:revision>
  <dcterms:created xsi:type="dcterms:W3CDTF">2017-03-23T15:05:26Z</dcterms:created>
  <dcterms:modified xsi:type="dcterms:W3CDTF">2019-04-21T17:49:30Z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0x0101004C4EE9AFFA135D4CA13CB5F2E971820500221294BBC4E0F24995BC227974D3953B</vt:lpwstr>
  </property>
  <property fmtid="{D5CDD505-2E9C-101B-9397-08002B2CF9AE}" pid="3" name="_dlc_DocIdItemGuid">
    <vt:lpwstr>e44e943c-8cfe-44b7-88a1-8e46dda91e08</vt:lpwstr>
  </property>
  <property fmtid="{D5CDD505-2E9C-101B-9397-08002B2CF9AE}" pid="4" name="Order">
    <vt:r8>21689400</vt:r8>
  </property>
  <property fmtid="{D5CDD505-2E9C-101B-9397-08002B2CF9AE}" pid="5" name="_dlc_policyId">
    <vt:lpwstr/>
  </property>
  <property fmtid="{D5CDD505-2E9C-101B-9397-08002B2CF9AE}" pid="6" name="ItemRetentionFormula">
    <vt:lpwstr/>
  </property>
  <property fmtid="{D5CDD505-2E9C-101B-9397-08002B2CF9AE}" pid="7" name="CognivaPresentationIdentifier">
    <vt:lpwstr>ee78d0aa-5b93-4681-b943-c167f861d5f0</vt:lpwstr>
  </property>
</Properties>
</file>