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notesMasterIdLst>
    <p:notesMasterId r:id="rId23"/>
  </p:notesMasterIdLst>
  <p:sldIdLst>
    <p:sldId id="256" r:id="rId7"/>
    <p:sldId id="257" r:id="rId8"/>
    <p:sldId id="262" r:id="rId9"/>
    <p:sldId id="260" r:id="rId10"/>
    <p:sldId id="258" r:id="rId11"/>
    <p:sldId id="259" r:id="rId12"/>
    <p:sldId id="272" r:id="rId13"/>
    <p:sldId id="267" r:id="rId14"/>
    <p:sldId id="263" r:id="rId15"/>
    <p:sldId id="264" r:id="rId16"/>
    <p:sldId id="265" r:id="rId17"/>
    <p:sldId id="261" r:id="rId18"/>
    <p:sldId id="266" r:id="rId19"/>
    <p:sldId id="269" r:id="rId20"/>
    <p:sldId id="271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C2D5"/>
    <a:srgbClr val="27D2DE"/>
    <a:srgbClr val="F7F7F7"/>
    <a:srgbClr val="FBFBFB"/>
    <a:srgbClr val="00C9FF"/>
    <a:srgbClr val="14BBD7"/>
    <a:srgbClr val="27B9D9"/>
    <a:srgbClr val="9301ED"/>
    <a:srgbClr val="9368ED"/>
    <a:srgbClr val="C10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5"/>
    <p:restoredTop sz="94638"/>
  </p:normalViewPr>
  <p:slideViewPr>
    <p:cSldViewPr snapToGrid="0" snapToObjects="1">
      <p:cViewPr varScale="1">
        <p:scale>
          <a:sx n="48" d="100"/>
          <a:sy n="48" d="100"/>
        </p:scale>
        <p:origin x="77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48D65-32F4-854A-BDC8-F4A77AA22EB0}" type="datetimeFigureOut">
              <a:t>4/14/2019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1B602-7F37-D040-8921-E7E5F80D33EE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5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1B602-7F37-D040-8921-E7E5F80D33EE}" type="slidenum">
              <a:rPr lang="uk-UA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801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1B602-7F37-D040-8921-E7E5F80D33EE}" type="slidenum">
              <a:rPr lang="uk-UA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954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38877-6F60-4AD2-944C-B96F4A54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08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61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7" y="-38909"/>
            <a:ext cx="12235581" cy="69455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3052" y="5190384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671BFA1-B5DF-427B-B133-93AF9E4A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41" y="2573827"/>
            <a:ext cx="7965831" cy="2218715"/>
          </a:xfrm>
        </p:spPr>
        <p:txBody>
          <a:bodyPr/>
          <a:lstStyle/>
          <a:p>
            <a:pPr lvl="0">
              <a:lnSpc>
                <a:spcPts val="5200"/>
              </a:lnSpc>
              <a:spcBef>
                <a:spcPts val="0"/>
              </a:spcBef>
            </a:pP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Protection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vos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renseignements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personnels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4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33357" y="5226502"/>
            <a:ext cx="887505" cy="0"/>
          </a:xfrm>
          <a:prstGeom prst="line">
            <a:avLst/>
          </a:prstGeom>
          <a:ln w="127000">
            <a:solidFill>
              <a:srgbClr val="14C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811">
            <a:off x="9392402" y="4228323"/>
            <a:ext cx="699432" cy="633128"/>
          </a:xfrm>
          <a:prstGeom prst="rect">
            <a:avLst/>
          </a:prstGeom>
        </p:spPr>
      </p:pic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1393"/>
            <a:ext cx="6791614" cy="436670"/>
          </a:xfrm>
          <a:prstGeom prst="rect">
            <a:avLst/>
          </a:prstGeom>
        </p:spPr>
      </p:pic>
      <p:pic>
        <p:nvPicPr>
          <p:cNvPr id="8" name="Picture 7" descr="Une image d’un homme et d’une femme prenant un égoportrait lors d’une randonnée. L’homme sourit et porte un manteau et un sac à dos bleus. La femme l’embrasse sur la joue. Ils ont l’air très heureux. Il y a des montagnes enneigées et des rochers à l’arrière-plan. Sous la photo, il y a des symboles pour « aime », « cœur » et un emoji surpris. On lit « 10 commentaires, 1 partage ». "/>
          <p:cNvPicPr>
            <a:picLocks noChangeAspect="1"/>
          </p:cNvPicPr>
          <p:nvPr/>
        </p:nvPicPr>
        <p:blipFill rotWithShape="1">
          <a:blip r:embed="rId5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7" t="9084" r="7936"/>
          <a:stretch/>
        </p:blipFill>
        <p:spPr>
          <a:xfrm>
            <a:off x="1" y="549938"/>
            <a:ext cx="6750995" cy="5758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805A93-8A34-4F7D-9A45-EB81F036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355" y="2224853"/>
            <a:ext cx="4859215" cy="2753213"/>
          </a:xfrm>
        </p:spPr>
        <p:txBody>
          <a:bodyPr/>
          <a:lstStyle/>
          <a:p>
            <a:pPr lvl="0">
              <a:lnSpc>
                <a:spcPts val="5100"/>
              </a:lnSpc>
              <a:spcBef>
                <a:spcPts val="0"/>
              </a:spcBef>
            </a:pPr>
            <a:r>
              <a:rPr lang="en-US" sz="5500" b="1" spc="-15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Sécurité</a:t>
            </a:r>
            <a:r>
              <a:rPr lang="en-US" sz="55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55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sur les sites de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réseautage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social</a:t>
            </a:r>
            <a:br>
              <a:rPr lang="en-US" sz="55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19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image en arrière-plan avec une série de mots. On dirait qu’ils sont écrits avec des blocs de lettres blanches. Les mots visibles sont : aimer, suivre, identifier, partager. "/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1" y="-18661"/>
            <a:ext cx="12210661" cy="692386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6157" y="5130940"/>
            <a:ext cx="887505" cy="0"/>
          </a:xfrm>
          <a:prstGeom prst="line">
            <a:avLst/>
          </a:prstGeom>
          <a:ln w="127000">
            <a:solidFill>
              <a:srgbClr val="14C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C2BBC4BF-3FEA-41F7-B601-427A07A8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38" y="1537707"/>
            <a:ext cx="4812902" cy="3808290"/>
          </a:xfrm>
        </p:spPr>
        <p:txBody>
          <a:bodyPr/>
          <a:lstStyle/>
          <a:p>
            <a:pPr lvl="0">
              <a:lnSpc>
                <a:spcPts val="5100"/>
              </a:lnSpc>
              <a:spcBef>
                <a:spcPts val="0"/>
              </a:spcBef>
            </a:pPr>
            <a:r>
              <a:rPr lang="en-US" sz="55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Conseils de prudence </a:t>
            </a:r>
            <a:br>
              <a:rPr lang="en-US" sz="55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sur les sites de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réseautage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social</a:t>
            </a:r>
            <a:br>
              <a:rPr lang="en-US" sz="55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5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 couple de personnes d’âge mûr souriant et regardant quelque chose sur leur tablette. L’homme porte une chemise à carreaux rouge et a son bras autour de sa partenaire. La femme porte une chemise bleue et tient la tablette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62"/>
            <a:ext cx="12215845" cy="693434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373021" y="5558982"/>
            <a:ext cx="887505" cy="0"/>
          </a:xfrm>
          <a:prstGeom prst="line">
            <a:avLst/>
          </a:prstGeom>
          <a:ln w="127000">
            <a:solidFill>
              <a:srgbClr val="14C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811">
            <a:off x="8857668" y="4618445"/>
            <a:ext cx="699432" cy="6331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D8FECD0-990B-4F0C-97AC-BE18E38D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02" y="1396109"/>
            <a:ext cx="5466564" cy="4122534"/>
          </a:xfrm>
        </p:spPr>
        <p:txBody>
          <a:bodyPr/>
          <a:lstStyle/>
          <a:p>
            <a:pPr lvl="0">
              <a:lnSpc>
                <a:spcPts val="5100"/>
              </a:lnSpc>
              <a:spcBef>
                <a:spcPts val="0"/>
              </a:spcBef>
            </a:pPr>
            <a:r>
              <a:rPr lang="en-US" sz="55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Questions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à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vous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poser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lorsque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vous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effectuez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une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transaction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ligne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80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e image floue d’une main qui tape à l’ordinateur. Il y a un café et des cahiers sur la table à côté de l’ordinateur portable. "/>
          <p:cNvPicPr>
            <a:picLocks noChangeAspect="1"/>
          </p:cNvPicPr>
          <p:nvPr/>
        </p:nvPicPr>
        <p:blipFill>
          <a:blip r:embed="rId2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3"/>
            <a:ext cx="12225040" cy="69341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6157" y="4953943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0D7819B-F6C2-4EA8-869E-4F58D8CED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38" y="1851632"/>
            <a:ext cx="5952190" cy="3620721"/>
          </a:xfrm>
        </p:spPr>
        <p:txBody>
          <a:bodyPr/>
          <a:lstStyle/>
          <a:p>
            <a:pPr lvl="0">
              <a:lnSpc>
                <a:spcPts val="5300"/>
              </a:lnSpc>
              <a:spcBef>
                <a:spcPts val="0"/>
              </a:spcBef>
            </a:pP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Protégez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vos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appareils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mobiles avec des mots de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passe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solides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84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e image d’un couple souriant et regardant quelque chose sur un ordinateur portable blanc. L’homme porte des lunettes et a une barbe rase. La femme a les cheveux bouclés. Elle porte un pendentif de deux cœurs. Ils tiennent chacun une tasse blanche."/>
          <p:cNvPicPr>
            <a:picLocks noChangeAspect="1"/>
          </p:cNvPicPr>
          <p:nvPr/>
        </p:nvPicPr>
        <p:blipFill>
          <a:blip r:embed="rId2"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18" y="-72189"/>
            <a:ext cx="12249959" cy="69542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510" y="5073492"/>
            <a:ext cx="52927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Réglez vos paramètres de confidentialité.</a:t>
            </a:r>
            <a:endParaRPr lang="en-US" sz="2500" spc="-100" dirty="0">
              <a:solidFill>
                <a:srgbClr val="14C2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509" y="4120014"/>
            <a:ext cx="5492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endParaRPr lang="en-US" sz="3000" b="1" spc="-1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en-US" sz="3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Connaissez vos amis.</a:t>
            </a:r>
            <a:endParaRPr lang="en-US" sz="2500" spc="-1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510" y="2786059"/>
            <a:ext cx="5292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Rappelez-vous que les choses que vous affichez ne sont pas nécessairement privées.</a:t>
            </a:r>
            <a:endParaRPr lang="en-US" sz="2500" spc="-100" dirty="0">
              <a:solidFill>
                <a:srgbClr val="14C2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509" y="1452104"/>
            <a:ext cx="549268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en-US" sz="3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Gardez à l’esprit que tout ce que vous affichez pourrait devenir permanent.</a:t>
            </a:r>
            <a:endParaRPr lang="en-US" sz="2500" spc="-1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510" y="887590"/>
            <a:ext cx="60924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Réfléchissez avant de </a:t>
            </a:r>
            <a:r>
              <a:rPr lang="en-US" sz="3000" b="1" spc="-10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cliquer!Points</a:t>
            </a: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spc="-10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clés</a:t>
            </a: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 (1)</a:t>
            </a:r>
            <a:endParaRPr lang="en-US" sz="2500" spc="-100" dirty="0">
              <a:solidFill>
                <a:srgbClr val="14C2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F46C2A-A227-45D2-923E-90C77BE7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Points </a:t>
            </a:r>
            <a:r>
              <a:rPr lang="en-CA" dirty="0" err="1"/>
              <a:t>clés</a:t>
            </a:r>
            <a:r>
              <a:rPr lang="en-CA" dirty="0"/>
              <a:t>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55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ne image d’une femme aux cheveux gris courts. Elle porte un col roulé noir, de petites boucles d’oreilles et des bracelets assez simples. Elle regarde son téléphone intelligent. 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249516" cy="69542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49582" y="5855983"/>
            <a:ext cx="4981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en-US" sz="3000" b="1" spc="-10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Protégez</a:t>
            </a: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spc="-10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votre</a:t>
            </a: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 vie </a:t>
            </a:r>
            <a:r>
              <a:rPr lang="en-US" sz="3000" b="1" spc="-10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privée</a:t>
            </a: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 et </a:t>
            </a:r>
            <a:r>
              <a:rPr lang="en-US" sz="3000" b="1" spc="-10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celle</a:t>
            </a: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 des </a:t>
            </a:r>
            <a:r>
              <a:rPr lang="en-US" sz="3000" b="1" spc="-10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autres</a:t>
            </a: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500" spc="-100" dirty="0">
              <a:solidFill>
                <a:srgbClr val="14C2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4688" y="4994209"/>
            <a:ext cx="5492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en-US" sz="3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Faites attention aux </a:t>
            </a:r>
            <a:r>
              <a:rPr lang="en-US" sz="3000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escroqueries</a:t>
            </a:r>
            <a:r>
              <a:rPr lang="en-US" sz="3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3000" spc="-1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51019" y="3362993"/>
            <a:ext cx="45080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Ne donnez pas vos renseignements personnels financiers par courriel.</a:t>
            </a:r>
            <a:endParaRPr lang="en-US" sz="3000" spc="-100" dirty="0">
              <a:solidFill>
                <a:srgbClr val="14C2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4687" y="1980911"/>
            <a:ext cx="498131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en-US" sz="3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Ne partagez pas vos mots de passe et faites en sorte qu’ils soient toujours sûrs.</a:t>
            </a:r>
          </a:p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endParaRPr lang="en-US" sz="2500" spc="-1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4687" y="381975"/>
            <a:ext cx="4508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en-US" sz="30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Ne dites jamais où vous vous trouvez lorsque vous êtes en ligne</a:t>
            </a:r>
            <a:r>
              <a:rPr lang="en-US" sz="2800" b="1" spc="-1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800" spc="-100" dirty="0">
              <a:solidFill>
                <a:srgbClr val="14C2D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2523BB-3338-4C4C-8C78-B0DA4857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Points </a:t>
            </a:r>
            <a:r>
              <a:rPr lang="en-CA" dirty="0" err="1"/>
              <a:t>cleés</a:t>
            </a:r>
            <a:r>
              <a:rPr lang="en-CA" dirty="0"/>
              <a:t>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4" y="-38909"/>
            <a:ext cx="12235581" cy="694554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25420" y="4968271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7041" y="2159065"/>
            <a:ext cx="66594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fr-CA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Cette présentation a été réalisée par le Commissariat à la protection de la vie privée du Canada. </a:t>
            </a:r>
            <a:b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7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3000"/>
              </a:lnSpc>
            </a:pPr>
            <a:r>
              <a:rPr lang="fr-CA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 Commissariat a pour mission de protéger et de promouvoir le droit des Canadiens à la vie privée.</a:t>
            </a:r>
            <a:endParaRPr lang="en-US" sz="3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F3A958-E2A1-401E-BCEB-C8AF141ED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Pour de plus amples renseignements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69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811">
            <a:off x="11169283" y="5268095"/>
            <a:ext cx="699432" cy="633128"/>
          </a:xfrm>
          <a:prstGeom prst="rect">
            <a:avLst/>
          </a:prstGeom>
        </p:spPr>
      </p:pic>
      <p:sp>
        <p:nvSpPr>
          <p:cNvPr id="3" name="Oval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4247" y="1152144"/>
            <a:ext cx="3422176" cy="3422168"/>
          </a:xfrm>
          <a:prstGeom prst="ellipse">
            <a:avLst/>
          </a:prstGeom>
          <a:solidFill>
            <a:schemeClr val="bg1"/>
          </a:solidFill>
          <a:ln w="101600">
            <a:solidFill>
              <a:srgbClr val="27D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45988" y="1152144"/>
            <a:ext cx="3422176" cy="3422168"/>
          </a:xfrm>
          <a:prstGeom prst="ellipse">
            <a:avLst/>
          </a:prstGeom>
          <a:solidFill>
            <a:schemeClr val="bg1"/>
          </a:solidFill>
          <a:ln w="101600">
            <a:solidFill>
              <a:srgbClr val="27D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03764" y="1179492"/>
            <a:ext cx="3376540" cy="3376532"/>
          </a:xfrm>
          <a:prstGeom prst="ellipse">
            <a:avLst/>
          </a:prstGeom>
          <a:solidFill>
            <a:schemeClr val="bg1"/>
          </a:solidFill>
          <a:ln w="101600">
            <a:solidFill>
              <a:srgbClr val="27D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Un symbole d’un bouclier comportant l’image d’une clé.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36" y="1738275"/>
            <a:ext cx="2506753" cy="2271746"/>
          </a:xfrm>
          <a:prstGeom prst="rect">
            <a:avLst/>
          </a:prstGeom>
        </p:spPr>
      </p:pic>
      <p:pic>
        <p:nvPicPr>
          <p:cNvPr id="8" name="Picture 7" descr="Un symbole d’une carte d’identité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01" y="1741506"/>
            <a:ext cx="2475528" cy="2243448"/>
          </a:xfrm>
          <a:prstGeom prst="rect">
            <a:avLst/>
          </a:prstGeom>
        </p:spPr>
      </p:pic>
      <p:pic>
        <p:nvPicPr>
          <p:cNvPr id="9" name="Picture 8" descr="Un symbole d’un ordinateur comportant l’image d’un globe terrestre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76" y="1731524"/>
            <a:ext cx="2588762" cy="234335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082E60D-89F0-4570-93AA-DEAB22C7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84" y="5173008"/>
            <a:ext cx="10925432" cy="1325563"/>
          </a:xfrm>
        </p:spPr>
        <p:txBody>
          <a:bodyPr/>
          <a:lstStyle/>
          <a:p>
            <a:pPr lvl="0">
              <a:lnSpc>
                <a:spcPts val="5700"/>
              </a:lnSpc>
              <a:spcBef>
                <a:spcPts val="0"/>
              </a:spcBef>
            </a:pP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Ce que nous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verrons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aujourd’hui</a:t>
            </a:r>
            <a:b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image d’un homme dans le noir sur un ordinateur portable. Il porte des lunettes. La pièce est très sombre et la personne porte un chandail à capuchon. "/>
          <p:cNvPicPr>
            <a:picLocks noChangeAspect="1"/>
          </p:cNvPicPr>
          <p:nvPr/>
        </p:nvPicPr>
        <p:blipFill>
          <a:blip r:embed="rId2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38" y="-65546"/>
            <a:ext cx="12234766" cy="6939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8B49E1-2646-4787-8893-40B2A7864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306" y="2228538"/>
            <a:ext cx="7440827" cy="1426031"/>
          </a:xfrm>
        </p:spPr>
        <p:txBody>
          <a:bodyPr/>
          <a:lstStyle/>
          <a:p>
            <a:pPr lvl="0">
              <a:lnSpc>
                <a:spcPts val="5200"/>
              </a:lnSpc>
              <a:spcBef>
                <a:spcPts val="0"/>
              </a:spcBef>
            </a:pP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Qu’est-ce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que le vol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d’identité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2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e image d’une femme aux cheveux blancs tenant son téléphone intelligent. Elle a un beau sourire."/>
          <p:cNvPicPr>
            <a:picLocks noChangeAspect="1"/>
          </p:cNvPicPr>
          <p:nvPr/>
        </p:nvPicPr>
        <p:blipFill>
          <a:blip r:embed="rId2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" y="-37323"/>
            <a:ext cx="12223736" cy="6941975"/>
          </a:xfrm>
          <a:prstGeom prst="rect">
            <a:avLst/>
          </a:prstGeom>
        </p:spPr>
      </p:pic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68168" y="727787"/>
            <a:ext cx="3361714" cy="3361706"/>
          </a:xfrm>
          <a:prstGeom prst="ellipse">
            <a:avLst/>
          </a:prstGeom>
          <a:solidFill>
            <a:srgbClr val="F7F7F7"/>
          </a:solidFill>
          <a:ln w="101600">
            <a:solidFill>
              <a:srgbClr val="27D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Un symbole d’un verrou dans un cercle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19" y="1133291"/>
            <a:ext cx="2633472" cy="238658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23A4C14-1CCE-4EB4-8FB5-9B859136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133" y="4494997"/>
            <a:ext cx="4178643" cy="1389534"/>
          </a:xfrm>
        </p:spPr>
        <p:txBody>
          <a:bodyPr/>
          <a:lstStyle/>
          <a:p>
            <a:pPr lvl="0" algn="ctr">
              <a:lnSpc>
                <a:spcPts val="3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Comment </a:t>
            </a:r>
            <a:r>
              <a:rPr lang="en-US" sz="3000" b="1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vous</a:t>
            </a:r>
            <a:r>
              <a:rPr lang="en-US" sz="3000" b="1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3000" b="1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000" b="1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protéger</a:t>
            </a:r>
            <a:br>
              <a:rPr lang="en-US" sz="250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contre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le vol </a:t>
            </a:r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d’identité</a:t>
            </a:r>
            <a:b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0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image d’un homme qui regarde l’écran de son ordinateur. Il a le menton appuyé contre ses mains."/>
          <p:cNvPicPr>
            <a:picLocks noChangeAspect="1"/>
          </p:cNvPicPr>
          <p:nvPr/>
        </p:nvPicPr>
        <p:blipFill>
          <a:blip r:embed="rId2">
            <a:alphaModFix amt="9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5" y="-41564"/>
            <a:ext cx="12225757" cy="69411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43151" y="5028128"/>
            <a:ext cx="887505" cy="0"/>
          </a:xfrm>
          <a:prstGeom prst="line">
            <a:avLst/>
          </a:prstGeom>
          <a:ln w="127000">
            <a:solidFill>
              <a:srgbClr val="14C2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4101" y="2828719"/>
            <a:ext cx="492626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En quoi consistent-ils et comment les gens/</a:t>
            </a:r>
            <a:r>
              <a:rPr lang="en-US" sz="2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entreprises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2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peuvent-ils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les </a:t>
            </a:r>
            <a:r>
              <a:rPr lang="en-US" sz="2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trouver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et</a:t>
            </a:r>
          </a:p>
          <a:p>
            <a:pPr>
              <a:lnSpc>
                <a:spcPts val="3000"/>
              </a:lnSpc>
            </a:pP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les </a:t>
            </a:r>
            <a:r>
              <a:rPr lang="en-US" sz="2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utiliser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C9D921-9CE0-40AC-8F7D-18C6B602D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66" y="732727"/>
            <a:ext cx="5257800" cy="2280121"/>
          </a:xfrm>
        </p:spPr>
        <p:txBody>
          <a:bodyPr/>
          <a:lstStyle/>
          <a:p>
            <a:pPr lvl="0">
              <a:lnSpc>
                <a:spcPts val="5100"/>
              </a:lnSpc>
              <a:spcBef>
                <a:spcPts val="0"/>
              </a:spcBef>
              <a:tabLst>
                <a:tab pos="2395538" algn="l"/>
              </a:tabLst>
            </a:pPr>
            <a:r>
              <a:rPr lang="en-US" sz="40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Vos </a:t>
            </a:r>
            <a:r>
              <a:rPr lang="en-US" sz="4000" b="1" spc="-15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renseignements</a:t>
            </a:r>
            <a:r>
              <a:rPr lang="en-US" sz="40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spc="-15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personnels</a:t>
            </a:r>
            <a:r>
              <a:rPr lang="en-US" sz="40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spc="-15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sont</a:t>
            </a:r>
            <a:r>
              <a:rPr lang="en-US" sz="40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spc="-15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importants</a:t>
            </a:r>
            <a:br>
              <a:rPr lang="en-US" sz="40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1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Une image floue de deux mains qui tapent à l’ordinateur. "/>
          <p:cNvPicPr>
            <a:picLocks noChangeAspect="1"/>
          </p:cNvPicPr>
          <p:nvPr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5" y="-18662"/>
            <a:ext cx="12215845" cy="69343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30885" y="5810127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E94CD0-848D-4FEB-8DF5-3384443F8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09" y="2260011"/>
            <a:ext cx="6819686" cy="4528147"/>
          </a:xfrm>
        </p:spPr>
        <p:txBody>
          <a:bodyPr/>
          <a:lstStyle/>
          <a:p>
            <a:pPr lvl="0">
              <a:lnSpc>
                <a:spcPts val="5000"/>
              </a:lnSpc>
              <a:spcBef>
                <a:spcPts val="0"/>
              </a:spcBef>
            </a:pPr>
            <a: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Protection de votre boîte de réception, de votre ordinateur et de vos appareils mobiles</a:t>
            </a:r>
            <a:b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19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e image d’une femme souriante aux yeux bleus pétillants regardant un écran. Elle tient une tablette. "/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 t="633" b="-1"/>
          <a:stretch/>
        </p:blipFill>
        <p:spPr>
          <a:xfrm flipH="1">
            <a:off x="0" y="0"/>
            <a:ext cx="12226089" cy="69300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67782" y="3227223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811">
            <a:off x="10557259" y="2143100"/>
            <a:ext cx="699432" cy="633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6A8DA2-B3DD-4D7A-97CF-E7BDCADB6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511" y="1492176"/>
            <a:ext cx="5829582" cy="1883805"/>
          </a:xfrm>
        </p:spPr>
        <p:txBody>
          <a:bodyPr/>
          <a:lstStyle/>
          <a:p>
            <a:pPr lvl="0">
              <a:lnSpc>
                <a:spcPts val="5200"/>
              </a:lnSpc>
              <a:spcBef>
                <a:spcPts val="0"/>
              </a:spcBef>
            </a:pP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Réduire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risque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pourriels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39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3598" y="1002888"/>
            <a:ext cx="3881125" cy="3863321"/>
          </a:xfrm>
          <a:prstGeom prst="ellipse">
            <a:avLst/>
          </a:prstGeom>
          <a:solidFill>
            <a:schemeClr val="bg1"/>
          </a:solidFill>
          <a:ln w="101600">
            <a:solidFill>
              <a:srgbClr val="27D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97754" y="1002888"/>
            <a:ext cx="3881125" cy="3863321"/>
          </a:xfrm>
          <a:prstGeom prst="ellipse">
            <a:avLst/>
          </a:prstGeom>
          <a:solidFill>
            <a:schemeClr val="bg1"/>
          </a:solidFill>
          <a:ln w="101600">
            <a:solidFill>
              <a:srgbClr val="27D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811">
            <a:off x="11169285" y="5355180"/>
            <a:ext cx="699432" cy="633128"/>
          </a:xfrm>
          <a:prstGeom prst="rect">
            <a:avLst/>
          </a:prstGeom>
        </p:spPr>
      </p:pic>
      <p:pic>
        <p:nvPicPr>
          <p:cNvPr id="8" name="Picture 7" descr="Un symbole d’une enveloppe ouverte contenant une lettre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5" y="1545981"/>
            <a:ext cx="2905110" cy="2632756"/>
          </a:xfrm>
          <a:prstGeom prst="rect">
            <a:avLst/>
          </a:prstGeom>
        </p:spPr>
      </p:pic>
      <p:pic>
        <p:nvPicPr>
          <p:cNvPr id="9" name="Picture 8" descr="Un symbole d’une main avec l’index qui tapote quelque chose ou qui clique sur quelque chose.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70" y="1507236"/>
            <a:ext cx="2969514" cy="26911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0F4D9-0811-4B7B-8ABE-02656C92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82" y="5279229"/>
            <a:ext cx="10925432" cy="1325563"/>
          </a:xfrm>
        </p:spPr>
        <p:txBody>
          <a:bodyPr/>
          <a:lstStyle/>
          <a:p>
            <a:pPr lvl="0">
              <a:lnSpc>
                <a:spcPts val="5700"/>
              </a:lnSpc>
              <a:spcBef>
                <a:spcPts val="0"/>
              </a:spcBef>
            </a:pP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Conseils pour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éviter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les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pourriels</a:t>
            </a:r>
            <a:b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908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e image d’une fenêtre de connexion. On y lit : « Connectez-vous. Pas encore membre? Cliquez ici pour vous inscrire. » Il y a un symbole d’une personne à côté d’un champ « nom d’utilisateur » où la personne se connecterait. Il y a un symbole d’un verrou à côté d’un champ « mot de passe » où la personne doit entrer son mot de passe. Il y a un bouton « Connexion » sur lequel la personne cliquerait pour se connecter. Sous le bouton de connexion, on peut lire « Mot de passe oublié? »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1" y="-56373"/>
            <a:ext cx="12255935" cy="69516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171486" y="4644976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8811">
            <a:off x="10456529" y="4775761"/>
            <a:ext cx="699432" cy="633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E8DB8-02DD-419C-B5C1-4C5F821DE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41" y="2395103"/>
            <a:ext cx="5018903" cy="2205080"/>
          </a:xfrm>
        </p:spPr>
        <p:txBody>
          <a:bodyPr/>
          <a:lstStyle/>
          <a:p>
            <a:pPr lvl="0">
              <a:lnSpc>
                <a:spcPts val="5200"/>
              </a:lnSpc>
              <a:spcBef>
                <a:spcPts val="0"/>
              </a:spcBef>
            </a:pP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Ne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vous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faites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pas 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hameçonner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!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RMA Record" ma:contentTypeID="0x0101004C4EE9AFFA135D4CA13CB5F2E971820500221294BBC4E0F24995BC227974D3953B" ma:contentTypeVersion="181" ma:contentTypeDescription="" ma:contentTypeScope="" ma:versionID="1c598ba821897d15e1c55392b41dd472">
  <xsd:schema xmlns:xsd="http://www.w3.org/2001/XMLSchema" xmlns:xs="http://www.w3.org/2001/XMLSchema" xmlns:p="http://schemas.microsoft.com/office/2006/metadata/properties" xmlns:ns2="http://schemas.microsoft.com/sharepoint/v3" xmlns:ns3="33568a71-0971-4958-b60d-cae28eede9ca" xmlns:ns4="http://schemas.microsoft.com/sharepoint/v4" targetNamespace="http://schemas.microsoft.com/office/2006/metadata/properties" ma:root="true" ma:fieldsID="842b190087f378fccf3b0af25a54af12" ns2:_="" ns3:_="" ns4:_="">
    <xsd:import namespace="http://schemas.microsoft.com/sharepoint/v3"/>
    <xsd:import namespace="33568a71-0971-4958-b60d-cae28eede9c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3:CognivaFacetFunction" minOccurs="0"/>
                <xsd:element ref="ns3:CognivaFacetActivity" minOccurs="0"/>
                <xsd:element ref="ns3:CognivaFacetDocument_x0020_Type" minOccurs="0"/>
                <xsd:element ref="ns3:CognivaFacetSensitivity" minOccurs="0"/>
                <xsd:element ref="ns3:CognivaFacetItem_x0020_Status" minOccurs="0"/>
                <xsd:element ref="ns3:Closed_x0020_Date" minOccurs="0"/>
                <xsd:element ref="ns3:CognivaFacetAdditional_x0020_Information" minOccurs="0"/>
                <xsd:element ref="ns3:Officium_ID" minOccurs="0"/>
                <xsd:element ref="ns3:RDIMS_x0020__x0023_" minOccurs="0"/>
                <xsd:element ref="ns3:RDIMS_Term_ID" minOccurs="0"/>
                <xsd:element ref="ns3:RDIMS_x0020_Author" minOccurs="0"/>
                <xsd:element ref="ns3:RDIMS_x0020_File_x0020_Plan" minOccurs="0"/>
                <xsd:element ref="ns3:CognivaFacetPosition" minOccurs="0"/>
                <xsd:element ref="ns3:CognivaFacetProcess" minOccurs="0"/>
                <xsd:element ref="ns3:Filing_x0020_Location" minOccurs="0"/>
                <xsd:element ref="ns3:CognivaFacetAccounting_x0020_Period" minOccurs="0"/>
                <xsd:element ref="ns3:CognivaFacetAccounting_x0020_Quarter" minOccurs="0"/>
                <xsd:element ref="ns3:CognivaFacetAct" minOccurs="0"/>
                <xsd:element ref="ns3:CognivaFacetATIP_x0020_File_x0020_Number" minOccurs="0"/>
                <xsd:element ref="ns3:CognivaFacetATIP_x0020_Request" minOccurs="0"/>
                <xsd:element ref="ns3:CognivaFacetAudit_x0020_Name" minOccurs="0"/>
                <xsd:element ref="ns3:CognivaFacetAudit_x0020_Phase" minOccurs="0"/>
                <xsd:element ref="ns3:CognivaFacetBill" minOccurs="0"/>
                <xsd:element ref="ns3:CognivaFacetBusiness_x0020_Value" minOccurs="0"/>
                <xsd:element ref="ns3:CognivaFacetCalendar_x0020_Year" minOccurs="0"/>
                <xsd:element ref="ns3:CognivaFacetChamber" minOccurs="0"/>
                <xsd:element ref="ns3:CognivaFacetCi2_x0020_Category" minOccurs="0"/>
                <xsd:element ref="ns3:CognivaFacetCi2_x0020_Language" minOccurs="0"/>
                <xsd:element ref="ns3:CognivaFacetClassification_x0020_Level" minOccurs="0"/>
                <xsd:element ref="ns3:CognivaFacetCommitment_x0020_Number" minOccurs="0"/>
                <xsd:element ref="ns3:CognivaFacetCommittee_x0020_of_x0020_Parliament" minOccurs="0"/>
                <xsd:element ref="ns3:CognivaFacetCommittee_x0020_or_x0020_Working_x0020_Group" minOccurs="0"/>
                <xsd:element ref="ns3:ComplaintGrievanceNumber" minOccurs="0"/>
                <xsd:element ref="ns3:CognivaFacetComplaint_x0020_Type" minOccurs="0"/>
                <xsd:element ref="ns3:ContractContributionNumber" minOccurs="0"/>
                <xsd:element ref="ns3:CognivaFacetCorrespondence_x0020_Tracking_x0020_Number" minOccurs="0"/>
                <xsd:element ref="ns3:CognivaFacetCourt_x0020_File_x0020_Number" minOccurs="0"/>
                <xsd:element ref="ns3:CognivaFacetCourt_x0020_Level" minOccurs="0"/>
                <xsd:element ref="ns3:CognivaFacetDocumentSource" minOccurs="0"/>
                <xsd:element ref="ns3:CognivaFacetDueDiligenceFinance" minOccurs="0"/>
                <xsd:element ref="ns3:CognivaFacetDueDiligenceSPS" minOccurs="0"/>
                <xsd:element ref="ns3:CognivaFacetEmployee_x0020_Name" minOccurs="0"/>
                <xsd:element ref="ns3:CognivaFacetEssential_x0020_Information_x0020_Resource" minOccurs="0"/>
                <xsd:element ref="ns3:CognivaFacetExpense_x0020_Voucher_x0020_Number" minOccurs="0"/>
                <xsd:element ref="ns3:CognivaFacetEventDate" minOccurs="0"/>
                <xsd:element ref="ns3:CognivaFacetExternal_x0020_Author" minOccurs="0"/>
                <xsd:element ref="ns3:CognivaFacetFindings_x0020_and_x0020_other_x0020_Dispositions" minOccurs="0"/>
                <xsd:element ref="ns3:CognivaFacetFiscal_x0020_Year" minOccurs="0"/>
                <xsd:element ref="ns3:CognivaFacetGenericWorkDescriptionNumber" minOccurs="0"/>
                <xsd:element ref="ns3:CognivaFacetGXReferenceNumber" minOccurs="0"/>
                <xsd:element ref="ns3:CognivaFacetGXVendorCode" minOccurs="0"/>
                <xsd:element ref="ns3:CognivaFacetGXVendorName" minOccurs="0"/>
                <xsd:element ref="ns3:CognivaFacetHot_x0020_File" minOccurs="0"/>
                <xsd:element ref="ns3:CognivaFacetIncluded_x0020_in_x0020_Annual_x0020_Report" minOccurs="0"/>
                <xsd:element ref="ns3:CognivaFacetInformation_x0020_Centre_x0020_Project_x0020_Name" minOccurs="0"/>
                <xsd:element ref="ns3:CognivaFacetInformation_x0020_Request_x0020_Number" minOccurs="0"/>
                <xsd:element ref="ns3:InternalExternal" minOccurs="0"/>
                <xsd:element ref="ns3:CognivaFacetRole" minOccurs="0"/>
                <xsd:element ref="ns3:CognivaFacetSubject" minOccurs="0"/>
                <xsd:element ref="ns3:CognivaFacetISO_x0020_Project_x0020_Number" minOccurs="0"/>
                <xsd:element ref="ns3:CognivaFacetJournal_x0020_Voucher_x0020_Type" minOccurs="0"/>
                <xsd:element ref="ns3:JurisdictionGeographicArea" minOccurs="0"/>
                <xsd:element ref="ns3:CognivaFacetLegalConsultationNumber" minOccurs="0"/>
                <xsd:element ref="ns3:CognivaFacetLegislation" minOccurs="0"/>
                <xsd:element ref="ns3:CognivaFacetLibrary_x0020_Vendor" minOccurs="0"/>
                <xsd:element ref="ns3:CognivaFacetLitigation_x0020_Case" minOccurs="0"/>
                <xsd:element ref="ns3:CognivaFacetLitigation_x0020_File_x0020_Number" minOccurs="0"/>
                <xsd:element ref="ns3:CognivaFacetLitigation_x0020_Category" minOccurs="0"/>
                <xsd:element ref="ns3:CognivaFacetLocation_x0020_of_x0020_Physical_x0020_Resource" minOccurs="0"/>
                <xsd:element ref="ns3:CognivaFacetMeeting_x0020_Date" minOccurs="0"/>
                <xsd:element ref="ns3:CognivaFacetOccupational_x0020_Group" minOccurs="0"/>
                <xsd:element ref="ns3:CognivaFacetOPC_x0020_Branch" minOccurs="0"/>
                <xsd:element ref="ns3:CognivaFacetOPC_x0020_Priority_x0020_Area" minOccurs="0"/>
                <xsd:element ref="ns3:CognivaFacetOrganization" minOccurs="0"/>
                <xsd:element ref="ns3:CognivaFacetParliament" minOccurs="0"/>
                <xsd:element ref="ns3:CognivaFacetPayables_x0020_Control_x0020_Report_x0020_Type" minOccurs="0"/>
                <xsd:element ref="ns3:CognivaFacetPeriodical_x0020_Title" minOccurs="0"/>
                <xsd:element ref="ns3:CognivaFacetPhysical_x0020_Resource" minOccurs="0"/>
                <xsd:element ref="ns3:ProductSystemName" minOccurs="0"/>
                <xsd:element ref="ns3:CognivaFacetPIA_x0020_Category" minOccurs="0"/>
                <xsd:element ref="ns3:CognivaFacetPIA_x0020_Review_x0020_Number" minOccurs="0"/>
                <xsd:element ref="ns3:CognivaFacetPIPEDA_x0020_Case_x0020_Number" minOccurs="0"/>
                <xsd:element ref="ns3:CognivaFacetPositionNumber" minOccurs="0"/>
                <xsd:element ref="ns3:CognivaFacetPrivacy_x0020_Case_x0020_Number" minOccurs="0"/>
                <xsd:element ref="ns3:CognivaFacetPublicAccountsVolume" minOccurs="0"/>
                <xsd:element ref="ns3:RCResponsibilityCentre" minOccurs="0"/>
                <xsd:element ref="ns3:CognivaFacetReceivedDate" minOccurs="0"/>
                <xsd:element ref="ns3:CognivaFacetRelated_x0020_Document" minOccurs="0"/>
                <xsd:element ref="ns3:CognivaFacetReport_x0020_Date" minOccurs="0"/>
                <xsd:element ref="ns3:CognivaFacetRetention_x0020_and_x0020_Disposition_x0020_Rule" minOccurs="0"/>
                <xsd:element ref="ns3:Routing_x0020_Location" minOccurs="0"/>
                <xsd:element ref="ns3:Scanned_Document" minOccurs="0"/>
                <xsd:element ref="ns3:Scanned_Reference" minOccurs="0"/>
                <xsd:element ref="ns3:CognivaFacetSignature_x0020_Card_x0020_Type" minOccurs="0"/>
                <xsd:element ref="ns3:CognivaFacetSolicitorClientPrivilege" minOccurs="0"/>
                <xsd:element ref="ns3:CognivaFacetStaffing_x0020_Number" minOccurs="0"/>
                <xsd:element ref="ns3:CognivaFacetTelecommunication_x0020_Company" minOccurs="0"/>
                <xsd:element ref="ns3:CognivaFacetType_x0020_of_x0020_Appearance" minOccurs="0"/>
                <xsd:element ref="ns3:CognivaFacetType_x0020_of_x0020_ATIP_x0020_Request" minOccurs="0"/>
                <xsd:element ref="ns3:CognivaFacetType_x0020_of_x0020_Initiative" minOccurs="0"/>
                <xsd:element ref="ns3:CognivaFacetType_x0020_of_x0020_Outreach_x0020_Tool" minOccurs="0"/>
                <xsd:element ref="ns3:CognivaFacetType_x0020_of_x0020_Procedure" minOccurs="0"/>
                <xsd:element ref="ns3:CognivaFacetVendor_x0020_Name_x0020_OGD" minOccurs="0"/>
                <xsd:element ref="ns3:CognivaFacetVendor_x0020_Code_x0020_OGD" minOccurs="0"/>
                <xsd:element ref="ns3:_dlc_DocIdUrl" minOccurs="0"/>
                <xsd:element ref="ns3:_dlc_DocId" minOccurs="0"/>
                <xsd:element ref="ns2:_dlc_ExpireDateSaved" minOccurs="0"/>
                <xsd:element ref="ns4:IconOverlay" minOccurs="0"/>
                <xsd:element ref="ns3:_dlc_DocIdPersistId" minOccurs="0"/>
                <xsd:element ref="ns2:_dlc_Exempt" minOccurs="0"/>
                <xsd:element ref="ns2:_dlc_ExpireDate" minOccurs="0"/>
                <xsd:element ref="ns2:RatedBy" minOccurs="0"/>
                <xsd:element ref="ns2:Ratings" minOccurs="0"/>
                <xsd:element ref="ns2:LikesCount" minOccurs="0"/>
                <xsd:element ref="ns2:LikedBy" minOccurs="0"/>
                <xsd:element ref="ns3:CognivaFacetDisposition_x0020_Action" minOccurs="0"/>
                <xsd:element ref="ns3:CognivaFacetHas_x0020_Historical_x002f_Archival_x0020_Value" minOccurs="0"/>
                <xsd:element ref="ns3:CognivaFacetSource_x0020_of_x0020_ATIP_x0020_Request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111" nillable="true" ma:displayName="Original Expiration Date" ma:hidden="true" ma:internalName="_dlc_ExpireDateSaved" ma:readOnly="true">
      <xsd:simpleType>
        <xsd:restriction base="dms:DateTime"/>
      </xsd:simpleType>
    </xsd:element>
    <xsd:element name="_dlc_Exempt" ma:index="120" nillable="true" ma:displayName="Exempt from Policy" ma:hidden="true" ma:internalName="_dlc_Exempt" ma:readOnly="true">
      <xsd:simpleType>
        <xsd:restriction base="dms:Unknown"/>
      </xsd:simpleType>
    </xsd:element>
    <xsd:element name="_dlc_ExpireDate" ma:index="121" nillable="true" ma:displayName="Expiration Date" ma:description="" ma:hidden="true" ma:internalName="_dlc_ExpireDate" ma:readOnly="true">
      <xsd:simpleType>
        <xsd:restriction base="dms:DateTime"/>
      </xsd:simpleType>
    </xsd:element>
    <xsd:element name="RatedBy" ma:index="122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23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24" nillable="true" ma:displayName="Number of Likes" ma:internalName="LikesCount">
      <xsd:simpleType>
        <xsd:restriction base="dms:Unknown"/>
      </xsd:simpleType>
    </xsd:element>
    <xsd:element name="LikedBy" ma:index="125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68a71-0971-4958-b60d-cae28eede9ca" elementFormDefault="qualified">
    <xsd:import namespace="http://schemas.microsoft.com/office/2006/documentManagement/types"/>
    <xsd:import namespace="http://schemas.microsoft.com/office/infopath/2007/PartnerControls"/>
    <xsd:element name="CognivaFacetFunction" ma:index="3" nillable="true" ma:displayName="Function" ma:internalName="CognivaFacetFunction">
      <xsd:simpleType>
        <xsd:restriction base="dms:Text">
          <xsd:maxLength value="255"/>
        </xsd:restriction>
      </xsd:simpleType>
    </xsd:element>
    <xsd:element name="CognivaFacetActivity" ma:index="4" nillable="true" ma:displayName="Activity" ma:internalName="CognivaFacetActivity">
      <xsd:simpleType>
        <xsd:restriction base="dms:Text">
          <xsd:maxLength value="255"/>
        </xsd:restriction>
      </xsd:simpleType>
    </xsd:element>
    <xsd:element name="CognivaFacetDocument_x0020_Type" ma:index="5" nillable="true" ma:displayName="Document Type" ma:internalName="CognivaFacetDocument_x0020_Type">
      <xsd:simpleType>
        <xsd:restriction base="dms:Text">
          <xsd:maxLength value="255"/>
        </xsd:restriction>
      </xsd:simpleType>
    </xsd:element>
    <xsd:element name="CognivaFacetSensitivity" ma:index="6" nillable="true" ma:displayName="Sensitivity" ma:internalName="CognivaFacetSensitivity">
      <xsd:simpleType>
        <xsd:restriction base="dms:Text">
          <xsd:maxLength value="255"/>
        </xsd:restriction>
      </xsd:simpleType>
    </xsd:element>
    <xsd:element name="CognivaFacetItem_x0020_Status" ma:index="7" nillable="true" ma:displayName="Item Status" ma:internalName="CognivaFacetItem_x0020_Status">
      <xsd:simpleType>
        <xsd:restriction base="dms:Text">
          <xsd:maxLength value="255"/>
        </xsd:restriction>
      </xsd:simpleType>
    </xsd:element>
    <xsd:element name="Closed_x0020_Date" ma:index="8" nillable="true" ma:displayName="Closed Date" ma:format="DateOnly" ma:internalName="Closed_x0020_Date">
      <xsd:simpleType>
        <xsd:restriction base="dms:DateTime"/>
      </xsd:simpleType>
    </xsd:element>
    <xsd:element name="CognivaFacetAdditional_x0020_Information" ma:index="9" nillable="true" ma:displayName="Additional Information" ma:internalName="CognivaFacetAdditional_x0020_Information">
      <xsd:simpleType>
        <xsd:restriction base="dms:Text">
          <xsd:maxLength value="255"/>
        </xsd:restriction>
      </xsd:simpleType>
    </xsd:element>
    <xsd:element name="Officium_ID" ma:index="10" nillable="true" ma:displayName="Officium ID" ma:indexed="true" ma:internalName="Officium_ID">
      <xsd:simpleType>
        <xsd:restriction base="dms:Text"/>
      </xsd:simpleType>
    </xsd:element>
    <xsd:element name="RDIMS_x0020__x0023_" ma:index="11" nillable="true" ma:displayName="RDIMS #" ma:indexed="true" ma:internalName="RDIMS_x0020__x0023_">
      <xsd:simpleType>
        <xsd:restriction base="dms:Text">
          <xsd:maxLength value="255"/>
        </xsd:restriction>
      </xsd:simpleType>
    </xsd:element>
    <xsd:element name="RDIMS_Term_ID" ma:index="12" nillable="true" ma:displayName="RDIMS Term ID" ma:indexed="true" ma:internalName="RDIMS_Term_ID">
      <xsd:simpleType>
        <xsd:restriction base="dms:Number"/>
      </xsd:simpleType>
    </xsd:element>
    <xsd:element name="RDIMS_x0020_Author" ma:index="13" nillable="true" ma:displayName="RDIMS Author" ma:internalName="RDIMS_x0020_Author">
      <xsd:simpleType>
        <xsd:restriction base="dms:Text">
          <xsd:maxLength value="255"/>
        </xsd:restriction>
      </xsd:simpleType>
    </xsd:element>
    <xsd:element name="RDIMS_x0020_File_x0020_Plan" ma:index="14" nillable="true" ma:displayName="RDIMS File Plan" ma:internalName="RDIMS_x0020_File_x0020_Plan">
      <xsd:simpleType>
        <xsd:restriction base="dms:Note"/>
      </xsd:simpleType>
    </xsd:element>
    <xsd:element name="CognivaFacetPosition" ma:index="15" nillable="true" ma:displayName="Position" ma:internalName="CognivaFacetPosition">
      <xsd:simpleType>
        <xsd:restriction base="dms:Text">
          <xsd:maxLength value="255"/>
        </xsd:restriction>
      </xsd:simpleType>
    </xsd:element>
    <xsd:element name="CognivaFacetProcess" ma:index="16" nillable="true" ma:displayName="Process" ma:internalName="CognivaFacetProcess">
      <xsd:simpleType>
        <xsd:restriction base="dms:Text">
          <xsd:maxLength value="255"/>
        </xsd:restriction>
      </xsd:simpleType>
    </xsd:element>
    <xsd:element name="Filing_x0020_Location" ma:index="17" nillable="true" ma:displayName="Filing Location" ma:internalName="Filing_x0020_Location">
      <xsd:simpleType>
        <xsd:restriction base="dms:Text">
          <xsd:maxLength value="255"/>
        </xsd:restriction>
      </xsd:simpleType>
    </xsd:element>
    <xsd:element name="CognivaFacetAccounting_x0020_Period" ma:index="18" nillable="true" ma:displayName="Accounting Period" ma:internalName="CognivaFacetAccounting_x0020_Period">
      <xsd:simpleType>
        <xsd:restriction base="dms:Text">
          <xsd:maxLength value="255"/>
        </xsd:restriction>
      </xsd:simpleType>
    </xsd:element>
    <xsd:element name="CognivaFacetAccounting_x0020_Quarter" ma:index="19" nillable="true" ma:displayName="Accounting Quarter" ma:internalName="CognivaFacetAccounting_x0020_Quarter">
      <xsd:simpleType>
        <xsd:restriction base="dms:Text">
          <xsd:maxLength value="255"/>
        </xsd:restriction>
      </xsd:simpleType>
    </xsd:element>
    <xsd:element name="CognivaFacetAct" ma:index="20" nillable="true" ma:displayName="Act" ma:internalName="CognivaFacetAct">
      <xsd:simpleType>
        <xsd:restriction base="dms:Text">
          <xsd:maxLength value="255"/>
        </xsd:restriction>
      </xsd:simpleType>
    </xsd:element>
    <xsd:element name="CognivaFacetATIP_x0020_File_x0020_Number" ma:index="21" nillable="true" ma:displayName="ATIP File Number" ma:internalName="CognivaFacetATIP_x0020_File_x0020_Number">
      <xsd:simpleType>
        <xsd:restriction base="dms:Text"/>
      </xsd:simpleType>
    </xsd:element>
    <xsd:element name="CognivaFacetATIP_x0020_Request" ma:index="22" nillable="true" ma:displayName="ATIP Request" ma:internalName="CognivaFacetATIP_x0020_Request">
      <xsd:simpleType>
        <xsd:restriction base="dms:Text">
          <xsd:maxLength value="255"/>
        </xsd:restriction>
      </xsd:simpleType>
    </xsd:element>
    <xsd:element name="CognivaFacetAudit_x0020_Name" ma:index="23" nillable="true" ma:displayName="Audit Name" ma:internalName="CognivaFacetAudit_x0020_Name">
      <xsd:simpleType>
        <xsd:restriction base="dms:Text">
          <xsd:maxLength value="255"/>
        </xsd:restriction>
      </xsd:simpleType>
    </xsd:element>
    <xsd:element name="CognivaFacetAudit_x0020_Phase" ma:index="24" nillable="true" ma:displayName="Audit Phase" ma:internalName="CognivaFacetAudit_x0020_Phase">
      <xsd:simpleType>
        <xsd:restriction base="dms:Text">
          <xsd:maxLength value="255"/>
        </xsd:restriction>
      </xsd:simpleType>
    </xsd:element>
    <xsd:element name="CognivaFacetBill" ma:index="25" nillable="true" ma:displayName="Bill" ma:internalName="CognivaFacetBill">
      <xsd:simpleType>
        <xsd:restriction base="dms:Text">
          <xsd:maxLength value="255"/>
        </xsd:restriction>
      </xsd:simpleType>
    </xsd:element>
    <xsd:element name="CognivaFacetBusiness_x0020_Value" ma:index="26" nillable="true" ma:displayName="Business Value" ma:internalName="CognivaFacetBusiness_x0020_Value">
      <xsd:simpleType>
        <xsd:restriction base="dms:Text">
          <xsd:maxLength value="255"/>
        </xsd:restriction>
      </xsd:simpleType>
    </xsd:element>
    <xsd:element name="CognivaFacetCalendar_x0020_Year" ma:index="27" nillable="true" ma:displayName="Calendar Year" ma:internalName="CognivaFacetCalendar_x0020_Year">
      <xsd:simpleType>
        <xsd:restriction base="dms:Text">
          <xsd:maxLength value="255"/>
        </xsd:restriction>
      </xsd:simpleType>
    </xsd:element>
    <xsd:element name="CognivaFacetChamber" ma:index="28" nillable="true" ma:displayName="Chamber" ma:internalName="CognivaFacetChamber">
      <xsd:simpleType>
        <xsd:restriction base="dms:Text">
          <xsd:maxLength value="255"/>
        </xsd:restriction>
      </xsd:simpleType>
    </xsd:element>
    <xsd:element name="CognivaFacetCi2_x0020_Category" ma:index="29" nillable="true" ma:displayName="Ci2 Category" ma:internalName="CognivaFacetCi2_x0020_Category">
      <xsd:simpleType>
        <xsd:restriction base="dms:Text">
          <xsd:maxLength value="255"/>
        </xsd:restriction>
      </xsd:simpleType>
    </xsd:element>
    <xsd:element name="CognivaFacetCi2_x0020_Language" ma:index="30" nillable="true" ma:displayName="Ci2 Language" ma:internalName="CognivaFacetCi2_x0020_Language">
      <xsd:simpleType>
        <xsd:restriction base="dms:Text">
          <xsd:maxLength value="255"/>
        </xsd:restriction>
      </xsd:simpleType>
    </xsd:element>
    <xsd:element name="CognivaFacetClassification_x0020_Level" ma:index="31" nillable="true" ma:displayName="Classification Level" ma:internalName="CognivaFacetClassification_x0020_Level">
      <xsd:simpleType>
        <xsd:restriction base="dms:Text">
          <xsd:maxLength value="255"/>
        </xsd:restriction>
      </xsd:simpleType>
    </xsd:element>
    <xsd:element name="CognivaFacetCommitment_x0020_Number" ma:index="32" nillable="true" ma:displayName="Commitment Number" ma:internalName="CognivaFacetCommitment_x0020_Number">
      <xsd:simpleType>
        <xsd:restriction base="dms:Text">
          <xsd:maxLength value="255"/>
        </xsd:restriction>
      </xsd:simpleType>
    </xsd:element>
    <xsd:element name="CognivaFacetCommittee_x0020_of_x0020_Parliament" ma:index="33" nillable="true" ma:displayName="Committee of Parliament" ma:internalName="CognivaFacetCommittee_x0020_of_x0020_Parliament">
      <xsd:simpleType>
        <xsd:restriction base="dms:Text">
          <xsd:maxLength value="255"/>
        </xsd:restriction>
      </xsd:simpleType>
    </xsd:element>
    <xsd:element name="CognivaFacetCommittee_x0020_or_x0020_Working_x0020_Group" ma:index="34" nillable="true" ma:displayName="Committee or Working Group" ma:internalName="CognivaFacetCommittee_x0020_or_x0020_Working_x0020_Group">
      <xsd:simpleType>
        <xsd:restriction base="dms:Text">
          <xsd:maxLength value="255"/>
        </xsd:restriction>
      </xsd:simpleType>
    </xsd:element>
    <xsd:element name="ComplaintGrievanceNumber" ma:index="35" nillable="true" ma:displayName="Complaint/Grievance Number" ma:internalName="ComplaintGrievanceNumber">
      <xsd:simpleType>
        <xsd:restriction base="dms:Text">
          <xsd:maxLength value="255"/>
        </xsd:restriction>
      </xsd:simpleType>
    </xsd:element>
    <xsd:element name="CognivaFacetComplaint_x0020_Type" ma:index="36" nillable="true" ma:displayName="Complaint Type" ma:internalName="CognivaFacetComplaint_x0020_Type">
      <xsd:simpleType>
        <xsd:restriction base="dms:Text"/>
      </xsd:simpleType>
    </xsd:element>
    <xsd:element name="ContractContributionNumber" ma:index="37" nillable="true" ma:displayName="Contract Contribution Number" ma:internalName="ContractContributionNumber">
      <xsd:simpleType>
        <xsd:restriction base="dms:Text">
          <xsd:maxLength value="255"/>
        </xsd:restriction>
      </xsd:simpleType>
    </xsd:element>
    <xsd:element name="CognivaFacetCorrespondence_x0020_Tracking_x0020_Number" ma:index="38" nillable="true" ma:displayName="Correspondence Tracking Number" ma:indexed="true" ma:internalName="CognivaFacetCorrespondence_x0020_Tracking_x0020_Number">
      <xsd:simpleType>
        <xsd:restriction base="dms:Text">
          <xsd:maxLength value="255"/>
        </xsd:restriction>
      </xsd:simpleType>
    </xsd:element>
    <xsd:element name="CognivaFacetCourt_x0020_File_x0020_Number" ma:index="39" nillable="true" ma:displayName="Court File Number" ma:internalName="CognivaFacetCourt_x0020_File_x0020_Number">
      <xsd:simpleType>
        <xsd:restriction base="dms:Text">
          <xsd:maxLength value="255"/>
        </xsd:restriction>
      </xsd:simpleType>
    </xsd:element>
    <xsd:element name="CognivaFacetCourt_x0020_Level" ma:index="40" nillable="true" ma:displayName="Court Level" ma:internalName="CognivaFacetCourt_x0020_Level">
      <xsd:simpleType>
        <xsd:restriction base="dms:Text">
          <xsd:maxLength value="255"/>
        </xsd:restriction>
      </xsd:simpleType>
    </xsd:element>
    <xsd:element name="CognivaFacetDocumentSource" ma:index="41" nillable="true" ma:displayName="Document Source" ma:internalName="CognivaFacetDocumentSource">
      <xsd:simpleType>
        <xsd:restriction base="dms:Text"/>
      </xsd:simpleType>
    </xsd:element>
    <xsd:element name="CognivaFacetDueDiligenceFinance" ma:index="42" nillable="true" ma:displayName="Due Diligence by Finance" ma:internalName="CognivaFacetDueDiligenceFinance">
      <xsd:simpleType>
        <xsd:restriction base="dms:Text">
          <xsd:maxLength value="255"/>
        </xsd:restriction>
      </xsd:simpleType>
    </xsd:element>
    <xsd:element name="CognivaFacetDueDiligenceSPS" ma:index="43" nillable="true" ma:displayName="Due Diligence in SPS" ma:internalName="CognivaFacetDueDiligenceSPS">
      <xsd:simpleType>
        <xsd:restriction base="dms:Text">
          <xsd:maxLength value="255"/>
        </xsd:restriction>
      </xsd:simpleType>
    </xsd:element>
    <xsd:element name="CognivaFacetEmployee_x0020_Name" ma:index="44" nillable="true" ma:displayName="Employee Name" ma:internalName="CognivaFacetEmployee_x0020_Name">
      <xsd:simpleType>
        <xsd:restriction base="dms:Text">
          <xsd:maxLength value="255"/>
        </xsd:restriction>
      </xsd:simpleType>
    </xsd:element>
    <xsd:element name="CognivaFacetEssential_x0020_Information_x0020_Resource" ma:index="45" nillable="true" ma:displayName="Essential Information Resource" ma:internalName="CognivaFacetEssential_x0020_Information_x0020_Resource">
      <xsd:simpleType>
        <xsd:restriction base="dms:Text">
          <xsd:maxLength value="255"/>
        </xsd:restriction>
      </xsd:simpleType>
    </xsd:element>
    <xsd:element name="CognivaFacetExpense_x0020_Voucher_x0020_Number" ma:index="46" nillable="true" ma:displayName="Invoice Number" ma:internalName="CognivaFacetExpense_x0020_Voucher_x0020_Number">
      <xsd:simpleType>
        <xsd:restriction base="dms:Text">
          <xsd:maxLength value="255"/>
        </xsd:restriction>
      </xsd:simpleType>
    </xsd:element>
    <xsd:element name="CognivaFacetEventDate" ma:index="47" nillable="true" ma:displayName="Event Date" ma:internalName="CognivaFacetEventDate">
      <xsd:simpleType>
        <xsd:restriction base="dms:Text">
          <xsd:maxLength value="255"/>
        </xsd:restriction>
      </xsd:simpleType>
    </xsd:element>
    <xsd:element name="CognivaFacetExternal_x0020_Author" ma:index="48" nillable="true" ma:displayName="External Author" ma:internalName="CognivaFacetExternal_x0020_Author">
      <xsd:simpleType>
        <xsd:restriction base="dms:Text">
          <xsd:maxLength value="255"/>
        </xsd:restriction>
      </xsd:simpleType>
    </xsd:element>
    <xsd:element name="CognivaFacetFindings_x0020_and_x0020_other_x0020_Dispositions" ma:index="49" nillable="true" ma:displayName="Findings and other Dispositions" ma:internalName="CognivaFacetFindings_x0020_and_x0020_other_x0020_Dispositions">
      <xsd:simpleType>
        <xsd:restriction base="dms:Text"/>
      </xsd:simpleType>
    </xsd:element>
    <xsd:element name="CognivaFacetFiscal_x0020_Year" ma:index="50" nillable="true" ma:displayName="Fiscal Year" ma:internalName="CognivaFacetFiscal_x0020_Year">
      <xsd:simpleType>
        <xsd:restriction base="dms:Text">
          <xsd:maxLength value="255"/>
        </xsd:restriction>
      </xsd:simpleType>
    </xsd:element>
    <xsd:element name="CognivaFacetGenericWorkDescriptionNumber" ma:index="51" nillable="true" ma:displayName="Generic Work Description Number" ma:internalName="CognivaFacetGenericWorkDescriptionNumber">
      <xsd:simpleType>
        <xsd:restriction base="dms:Text">
          <xsd:maxLength value="255"/>
        </xsd:restriction>
      </xsd:simpleType>
    </xsd:element>
    <xsd:element name="CognivaFacetGXReferenceNumber" ma:index="52" nillable="true" ma:displayName="GX Reference Number" ma:internalName="CognivaFacetGXReferenceNumber">
      <xsd:simpleType>
        <xsd:restriction base="dms:Text">
          <xsd:maxLength value="255"/>
        </xsd:restriction>
      </xsd:simpleType>
    </xsd:element>
    <xsd:element name="CognivaFacetGXVendorCode" ma:index="53" nillable="true" ma:displayName="GX Vendor Code" ma:internalName="CognivaFacetGXVendorCode">
      <xsd:simpleType>
        <xsd:restriction base="dms:Text">
          <xsd:maxLength value="255"/>
        </xsd:restriction>
      </xsd:simpleType>
    </xsd:element>
    <xsd:element name="CognivaFacetGXVendorName" ma:index="54" nillable="true" ma:displayName="GX Vendor Name" ma:internalName="CognivaFacetGXVendorName">
      <xsd:simpleType>
        <xsd:restriction base="dms:Text">
          <xsd:maxLength value="255"/>
        </xsd:restriction>
      </xsd:simpleType>
    </xsd:element>
    <xsd:element name="CognivaFacetHot_x0020_File" ma:index="55" nillable="true" ma:displayName="Hot File" ma:internalName="CognivaFacetHot_x0020_File">
      <xsd:simpleType>
        <xsd:restriction base="dms:Text">
          <xsd:maxLength value="255"/>
        </xsd:restriction>
      </xsd:simpleType>
    </xsd:element>
    <xsd:element name="CognivaFacetIncluded_x0020_in_x0020_Annual_x0020_Report" ma:index="56" nillable="true" ma:displayName="Included in Annual Report" ma:internalName="CognivaFacetIncluded_x0020_in_x0020_Annual_x0020_Report">
      <xsd:simpleType>
        <xsd:restriction base="dms:Text">
          <xsd:maxLength value="255"/>
        </xsd:restriction>
      </xsd:simpleType>
    </xsd:element>
    <xsd:element name="CognivaFacetInformation_x0020_Centre_x0020_Project_x0020_Name" ma:index="57" nillable="true" ma:displayName="Information Centre Project Name" ma:internalName="CognivaFacetInformation_x0020_Centre_x0020_Project_x0020_Name">
      <xsd:simpleType>
        <xsd:restriction base="dms:Text">
          <xsd:maxLength value="255"/>
        </xsd:restriction>
      </xsd:simpleType>
    </xsd:element>
    <xsd:element name="CognivaFacetInformation_x0020_Request_x0020_Number" ma:index="58" nillable="true" ma:displayName="Information Request Number" ma:indexed="true" ma:internalName="CognivaFacetInformation_x0020_Request_x0020_Number">
      <xsd:simpleType>
        <xsd:restriction base="dms:Text">
          <xsd:maxLength value="255"/>
        </xsd:restriction>
      </xsd:simpleType>
    </xsd:element>
    <xsd:element name="InternalExternal" ma:index="59" nillable="true" ma:displayName="Internal / External" ma:internalName="InternalExternal">
      <xsd:simpleType>
        <xsd:restriction base="dms:Text">
          <xsd:maxLength value="255"/>
        </xsd:restriction>
      </xsd:simpleType>
    </xsd:element>
    <xsd:element name="CognivaFacetRole" ma:index="60" nillable="true" ma:displayName="ISIS Role" ma:internalName="CognivaFacetRole">
      <xsd:simpleType>
        <xsd:restriction base="dms:Text">
          <xsd:maxLength value="255"/>
        </xsd:restriction>
      </xsd:simpleType>
    </xsd:element>
    <xsd:element name="CognivaFacetSubject" ma:index="61" nillable="true" ma:displayName="ISIS Subject" ma:internalName="CognivaFacetSubject">
      <xsd:simpleType>
        <xsd:restriction base="dms:Text">
          <xsd:maxLength value="255"/>
        </xsd:restriction>
      </xsd:simpleType>
    </xsd:element>
    <xsd:element name="CognivaFacetISO_x0020_Project_x0020_Number" ma:index="62" nillable="true" ma:displayName="ISO Project Number" ma:internalName="CognivaFacetISO_x0020_Project_x0020_Number">
      <xsd:simpleType>
        <xsd:restriction base="dms:Text">
          <xsd:maxLength value="255"/>
        </xsd:restriction>
      </xsd:simpleType>
    </xsd:element>
    <xsd:element name="CognivaFacetJournal_x0020_Voucher_x0020_Type" ma:index="63" nillable="true" ma:displayName="Journal Voucher Type" ma:internalName="CognivaFacetJournal_x0020_Voucher_x0020_Type">
      <xsd:simpleType>
        <xsd:restriction base="dms:Text">
          <xsd:maxLength value="255"/>
        </xsd:restriction>
      </xsd:simpleType>
    </xsd:element>
    <xsd:element name="JurisdictionGeographicArea" ma:index="64" nillable="true" ma:displayName="Jurisdiction / Geographic Area" ma:internalName="JurisdictionGeographicArea">
      <xsd:simpleType>
        <xsd:restriction base="dms:Text">
          <xsd:maxLength value="255"/>
        </xsd:restriction>
      </xsd:simpleType>
    </xsd:element>
    <xsd:element name="CognivaFacetLegalConsultationNumber" ma:index="65" nillable="true" ma:displayName="Legal Consultation Number" ma:indexed="true" ma:internalName="CognivaFacetLegalConsultationNumber">
      <xsd:simpleType>
        <xsd:restriction base="dms:Text">
          <xsd:maxLength value="255"/>
        </xsd:restriction>
      </xsd:simpleType>
    </xsd:element>
    <xsd:element name="CognivaFacetLegislation" ma:index="66" nillable="true" ma:displayName="Legislation" ma:internalName="CognivaFacetLegislation">
      <xsd:simpleType>
        <xsd:restriction base="dms:Text">
          <xsd:maxLength value="255"/>
        </xsd:restriction>
      </xsd:simpleType>
    </xsd:element>
    <xsd:element name="CognivaFacetLibrary_x0020_Vendor" ma:index="67" nillable="true" ma:displayName="Library Vendor" ma:internalName="CognivaFacetLibrary_x0020_Vendor">
      <xsd:simpleType>
        <xsd:restriction base="dms:Text"/>
      </xsd:simpleType>
    </xsd:element>
    <xsd:element name="CognivaFacetLitigation_x0020_Case" ma:index="68" nillable="true" ma:displayName="Litigation Case" ma:internalName="CognivaFacetLitigation_x0020_Case">
      <xsd:simpleType>
        <xsd:restriction base="dms:Text">
          <xsd:maxLength value="255"/>
        </xsd:restriction>
      </xsd:simpleType>
    </xsd:element>
    <xsd:element name="CognivaFacetLitigation_x0020_File_x0020_Number" ma:index="69" nillable="true" ma:displayName="Litigation File Number" ma:indexed="true" ma:internalName="CognivaFacetLitigation_x0020_File_x0020_Number">
      <xsd:simpleType>
        <xsd:restriction base="dms:Text">
          <xsd:maxLength value="255"/>
        </xsd:restriction>
      </xsd:simpleType>
    </xsd:element>
    <xsd:element name="CognivaFacetLitigation_x0020_Category" ma:index="70" nillable="true" ma:displayName="Litigation Category" ma:internalName="CognivaFacetLitigation_x0020_Category">
      <xsd:simpleType>
        <xsd:restriction base="dms:Text">
          <xsd:maxLength value="255"/>
        </xsd:restriction>
      </xsd:simpleType>
    </xsd:element>
    <xsd:element name="CognivaFacetLocation_x0020_of_x0020_Physical_x0020_Resource" ma:index="71" nillable="true" ma:displayName="Location of Physical Resource" ma:internalName="CognivaFacetLocation_x0020_of_x0020_Physical_x0020_Resource">
      <xsd:simpleType>
        <xsd:restriction base="dms:Text">
          <xsd:maxLength value="255"/>
        </xsd:restriction>
      </xsd:simpleType>
    </xsd:element>
    <xsd:element name="CognivaFacetMeeting_x0020_Date" ma:index="72" nillable="true" ma:displayName="Meeting Date" ma:internalName="CognivaFacetMeeting_x0020_Date">
      <xsd:simpleType>
        <xsd:restriction base="dms:Text">
          <xsd:maxLength value="255"/>
        </xsd:restriction>
      </xsd:simpleType>
    </xsd:element>
    <xsd:element name="CognivaFacetOccupational_x0020_Group" ma:index="73" nillable="true" ma:displayName="Occupational Group" ma:internalName="CognivaFacetOccupational_x0020_Group">
      <xsd:simpleType>
        <xsd:restriction base="dms:Text">
          <xsd:maxLength value="255"/>
        </xsd:restriction>
      </xsd:simpleType>
    </xsd:element>
    <xsd:element name="CognivaFacetOPC_x0020_Branch" ma:index="74" nillable="true" ma:displayName="OPC Branch" ma:internalName="CognivaFacetOPC_x0020_Branch">
      <xsd:simpleType>
        <xsd:restriction base="dms:Text">
          <xsd:maxLength value="255"/>
        </xsd:restriction>
      </xsd:simpleType>
    </xsd:element>
    <xsd:element name="CognivaFacetOPC_x0020_Priority_x0020_Area" ma:index="75" nillable="true" ma:displayName="OPC Priority Area" ma:internalName="CognivaFacetOPC_x0020_Priority_x0020_Area">
      <xsd:simpleType>
        <xsd:restriction base="dms:Text">
          <xsd:maxLength value="255"/>
        </xsd:restriction>
      </xsd:simpleType>
    </xsd:element>
    <xsd:element name="CognivaFacetOrganization" ma:index="76" nillable="true" ma:displayName="Organization" ma:internalName="CognivaFacetOrganization">
      <xsd:simpleType>
        <xsd:restriction base="dms:Text">
          <xsd:maxLength value="255"/>
        </xsd:restriction>
      </xsd:simpleType>
    </xsd:element>
    <xsd:element name="CognivaFacetParliament" ma:index="77" nillable="true" ma:displayName="Parliament" ma:internalName="CognivaFacetParliament">
      <xsd:simpleType>
        <xsd:restriction base="dms:Text">
          <xsd:maxLength value="255"/>
        </xsd:restriction>
      </xsd:simpleType>
    </xsd:element>
    <xsd:element name="CognivaFacetPayables_x0020_Control_x0020_Report_x0020_Type" ma:index="78" nillable="true" ma:displayName="Payables Control Report Type" ma:internalName="CognivaFacetPayables_x0020_Control_x0020_Report_x0020_Type">
      <xsd:simpleType>
        <xsd:restriction base="dms:Text"/>
      </xsd:simpleType>
    </xsd:element>
    <xsd:element name="CognivaFacetPeriodical_x0020_Title" ma:index="79" nillable="true" ma:displayName="Periodical Title" ma:internalName="CognivaFacetPeriodical_x0020_Title">
      <xsd:simpleType>
        <xsd:restriction base="dms:Text">
          <xsd:maxLength value="255"/>
        </xsd:restriction>
      </xsd:simpleType>
    </xsd:element>
    <xsd:element name="CognivaFacetPhysical_x0020_Resource" ma:index="80" nillable="true" ma:displayName="Physical Resource" ma:internalName="CognivaFacetPhysical_x0020_Resource">
      <xsd:simpleType>
        <xsd:restriction base="dms:Text">
          <xsd:maxLength value="255"/>
        </xsd:restriction>
      </xsd:simpleType>
    </xsd:element>
    <xsd:element name="ProductSystemName" ma:index="81" nillable="true" ma:displayName="Product / System Name" ma:internalName="ProductSystemName">
      <xsd:simpleType>
        <xsd:restriction base="dms:Text">
          <xsd:maxLength value="255"/>
        </xsd:restriction>
      </xsd:simpleType>
    </xsd:element>
    <xsd:element name="CognivaFacetPIA_x0020_Category" ma:index="82" nillable="true" ma:displayName="PIA Category" ma:internalName="CognivaFacetPIA_x0020_Category">
      <xsd:simpleType>
        <xsd:restriction base="dms:Text">
          <xsd:maxLength value="255"/>
        </xsd:restriction>
      </xsd:simpleType>
    </xsd:element>
    <xsd:element name="CognivaFacetPIA_x0020_Review_x0020_Number" ma:index="83" nillable="true" ma:displayName="PIA Number" ma:indexed="true" ma:internalName="CognivaFacetPIA_x0020_Review_x0020_Number">
      <xsd:simpleType>
        <xsd:restriction base="dms:Text">
          <xsd:maxLength value="255"/>
        </xsd:restriction>
      </xsd:simpleType>
    </xsd:element>
    <xsd:element name="CognivaFacetPIPEDA_x0020_Case_x0020_Number" ma:index="84" nillable="true" ma:displayName="PIPEDA Case Number" ma:indexed="true" ma:internalName="CognivaFacetPIPEDA_x0020_Case_x0020_Number">
      <xsd:simpleType>
        <xsd:restriction base="dms:Text">
          <xsd:maxLength value="255"/>
        </xsd:restriction>
      </xsd:simpleType>
    </xsd:element>
    <xsd:element name="CognivaFacetPositionNumber" ma:index="85" nillable="true" ma:displayName="Position Number" ma:internalName="CognivaFacetPositionNumber">
      <xsd:simpleType>
        <xsd:restriction base="dms:Text">
          <xsd:maxLength value="255"/>
        </xsd:restriction>
      </xsd:simpleType>
    </xsd:element>
    <xsd:element name="CognivaFacetPrivacy_x0020_Case_x0020_Number" ma:index="86" nillable="true" ma:displayName="Privacy Case Number" ma:indexed="true" ma:internalName="CognivaFacetPrivacy_x0020_Case_x0020_Number">
      <xsd:simpleType>
        <xsd:restriction base="dms:Text">
          <xsd:maxLength value="255"/>
        </xsd:restriction>
      </xsd:simpleType>
    </xsd:element>
    <xsd:element name="CognivaFacetPublicAccountsVolume" ma:index="87" nillable="true" ma:displayName="Public Accounts Volume" ma:internalName="CognivaFacetPublicAccountsVolume">
      <xsd:simpleType>
        <xsd:restriction base="dms:Text">
          <xsd:maxLength value="255"/>
        </xsd:restriction>
      </xsd:simpleType>
    </xsd:element>
    <xsd:element name="RCResponsibilityCentre" ma:index="88" nillable="true" ma:displayName="RC Responsibility Centre" ma:internalName="RCResponsibilityCentre">
      <xsd:simpleType>
        <xsd:restriction base="dms:Text">
          <xsd:maxLength value="255"/>
        </xsd:restriction>
      </xsd:simpleType>
    </xsd:element>
    <xsd:element name="CognivaFacetReceivedDate" ma:index="89" nillable="true" ma:displayName="Received Date" ma:internalName="CognivaFacetReceivedDate">
      <xsd:simpleType>
        <xsd:restriction base="dms:Text">
          <xsd:maxLength value="255"/>
        </xsd:restriction>
      </xsd:simpleType>
    </xsd:element>
    <xsd:element name="CognivaFacetRelated_x0020_Document" ma:index="90" nillable="true" ma:displayName="Related Document" ma:internalName="CognivaFacetRelated_x0020_Document" ma:readOnly="false">
      <xsd:simpleType>
        <xsd:restriction base="dms:Text">
          <xsd:maxLength value="255"/>
        </xsd:restriction>
      </xsd:simpleType>
    </xsd:element>
    <xsd:element name="CognivaFacetReport_x0020_Date" ma:index="91" nillable="true" ma:displayName="Report Date" ma:internalName="CognivaFacetReport_x0020_Date">
      <xsd:simpleType>
        <xsd:restriction base="dms:Text">
          <xsd:maxLength value="255"/>
        </xsd:restriction>
      </xsd:simpleType>
    </xsd:element>
    <xsd:element name="CognivaFacetRetention_x0020_and_x0020_Disposition_x0020_Rule" ma:index="92" nillable="true" ma:displayName="Retention and Disposition Rule" ma:internalName="CognivaFacetRetention_x0020_and_x0020_Disposition_x0020_Rule">
      <xsd:simpleType>
        <xsd:restriction base="dms:Text">
          <xsd:maxLength value="255"/>
        </xsd:restriction>
      </xsd:simpleType>
    </xsd:element>
    <xsd:element name="Routing_x0020_Location" ma:index="93" nillable="true" ma:displayName="Routing Location" ma:internalName="Routing_x0020_Location">
      <xsd:simpleType>
        <xsd:restriction base="dms:Text">
          <xsd:maxLength value="255"/>
        </xsd:restriction>
      </xsd:simpleType>
    </xsd:element>
    <xsd:element name="Scanned_Document" ma:index="94" nillable="true" ma:displayName="Scanned Document" ma:internalName="Scanned_Document">
      <xsd:simpleType>
        <xsd:restriction base="dms:Text"/>
      </xsd:simpleType>
    </xsd:element>
    <xsd:element name="Scanned_Reference" ma:index="95" nillable="true" ma:displayName="Scanned Reference" ma:internalName="Scanned_Reference">
      <xsd:simpleType>
        <xsd:restriction base="dms:Text"/>
      </xsd:simpleType>
    </xsd:element>
    <xsd:element name="CognivaFacetSignature_x0020_Card_x0020_Type" ma:index="96" nillable="true" ma:displayName="Signature Card Type" ma:internalName="CognivaFacetSignature_x0020_Card_x0020_Type">
      <xsd:simpleType>
        <xsd:restriction base="dms:Text"/>
      </xsd:simpleType>
    </xsd:element>
    <xsd:element name="CognivaFacetSolicitorClientPrivilege" ma:index="97" nillable="true" ma:displayName="Solicitor Client Privilege" ma:internalName="CognivaFacetSolicitorClientPrivilege">
      <xsd:simpleType>
        <xsd:restriction base="dms:Text">
          <xsd:maxLength value="255"/>
        </xsd:restriction>
      </xsd:simpleType>
    </xsd:element>
    <xsd:element name="CognivaFacetStaffing_x0020_Number" ma:index="98" nillable="true" ma:displayName="Staffing Number" ma:internalName="CognivaFacetStaffing_x0020_Number">
      <xsd:simpleType>
        <xsd:restriction base="dms:Text">
          <xsd:maxLength value="255"/>
        </xsd:restriction>
      </xsd:simpleType>
    </xsd:element>
    <xsd:element name="CognivaFacetTelecommunication_x0020_Company" ma:index="99" nillable="true" ma:displayName="Telecommunication Company" ma:internalName="CognivaFacetTelecommunication_x0020_Company">
      <xsd:simpleType>
        <xsd:restriction base="dms:Text"/>
      </xsd:simpleType>
    </xsd:element>
    <xsd:element name="CognivaFacetType_x0020_of_x0020_Appearance" ma:index="100" nillable="true" ma:displayName="Type of Appearance" ma:internalName="CognivaFacetType_x0020_of_x0020_Appearance">
      <xsd:simpleType>
        <xsd:restriction base="dms:Text">
          <xsd:maxLength value="255"/>
        </xsd:restriction>
      </xsd:simpleType>
    </xsd:element>
    <xsd:element name="CognivaFacetType_x0020_of_x0020_ATIP_x0020_Request" ma:index="101" nillable="true" ma:displayName="Type of ATIP Request" ma:internalName="CognivaFacetType_x0020_of_x0020_ATIP_x0020_Request">
      <xsd:simpleType>
        <xsd:restriction base="dms:Text">
          <xsd:maxLength value="255"/>
        </xsd:restriction>
      </xsd:simpleType>
    </xsd:element>
    <xsd:element name="CognivaFacetType_x0020_of_x0020_Initiative" ma:index="102" nillable="true" ma:displayName="Type of Initiative" ma:internalName="CognivaFacetType_x0020_of_x0020_Initiative">
      <xsd:simpleType>
        <xsd:restriction base="dms:Text">
          <xsd:maxLength value="255"/>
        </xsd:restriction>
      </xsd:simpleType>
    </xsd:element>
    <xsd:element name="CognivaFacetType_x0020_of_x0020_Outreach_x0020_Tool" ma:index="103" nillable="true" ma:displayName="Type of Outreach Tool" ma:internalName="CognivaFacetType_x0020_of_x0020_Outreach_x0020_Tool">
      <xsd:simpleType>
        <xsd:restriction base="dms:Text">
          <xsd:maxLength value="255"/>
        </xsd:restriction>
      </xsd:simpleType>
    </xsd:element>
    <xsd:element name="CognivaFacetType_x0020_of_x0020_Procedure" ma:index="104" nillable="true" ma:displayName="Type of Procedure" ma:internalName="CognivaFacetType_x0020_of_x0020_Procedure">
      <xsd:simpleType>
        <xsd:restriction base="dms:Text">
          <xsd:maxLength value="255"/>
        </xsd:restriction>
      </xsd:simpleType>
    </xsd:element>
    <xsd:element name="CognivaFacetVendor_x0020_Name_x0020_OGD" ma:index="105" nillable="true" ma:displayName="Vendor Name" ma:internalName="CognivaFacetVendor_x0020_Name_x0020_OGD">
      <xsd:simpleType>
        <xsd:restriction base="dms:Text">
          <xsd:maxLength value="255"/>
        </xsd:restriction>
      </xsd:simpleType>
    </xsd:element>
    <xsd:element name="CognivaFacetVendor_x0020_Code_x0020_OGD" ma:index="106" nillable="true" ma:displayName="Vendor Code" ma:internalName="CognivaFacetVendor_x0020_Code_x0020_OGD">
      <xsd:simpleType>
        <xsd:restriction base="dms:Text">
          <xsd:maxLength value="255"/>
        </xsd:restriction>
      </xsd:simpleType>
    </xsd:element>
    <xsd:element name="_dlc_DocIdUrl" ma:index="10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" ma:index="1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PersistId" ma:index="1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CognivaFacetDisposition_x0020_Action" ma:index="126" nillable="true" ma:displayName="Disposition Action" ma:internalName="CognivaFacetDisposition_x0020_Action">
      <xsd:simpleType>
        <xsd:restriction base="dms:Text"/>
      </xsd:simpleType>
    </xsd:element>
    <xsd:element name="CognivaFacetHas_x0020_Historical_x002f_Archival_x0020_Value" ma:index="127" nillable="true" ma:displayName="Has Historical/Archival Value" ma:internalName="CognivaFacetHas_x0020_Historical_x002F_Archival_x0020_Value">
      <xsd:simpleType>
        <xsd:restriction base="dms:Text"/>
      </xsd:simpleType>
    </xsd:element>
    <xsd:element name="CognivaFacetSource_x0020_of_x0020_ATIP_x0020_Request" ma:index="128" nillable="true" ma:displayName="Source of ATIP Request" ma:internalName="CognivaFacetSource_x0020_of_x0020_ATIP_x0020_Request">
      <xsd:simpleType>
        <xsd:restriction base="dms:Text"/>
      </xsd:simpleType>
    </xsd:element>
    <xsd:element name="SharedWithUsers" ma:index="12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0" ma:displayName="Author"/>
        <xsd:element ref="dcterms:created" minOccurs="0" maxOccurs="1"/>
        <xsd:element ref="dc:identifier" minOccurs="0" maxOccurs="1"/>
        <xsd:element name="contentType" minOccurs="0" maxOccurs="1" type="xsd:string" ma:index="118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gnivaFacetParliament xmlns="33568a71-0971-4958-b60d-cae28eede9ca" xsi:nil="true"/>
    <Filing_x0020_Location xmlns="33568a71-0971-4958-b60d-cae28eede9ca">OPS - 003300 - Develop and Deliver Strategic Communications Plans</Filing_x0020_Location>
    <CognivaFacetExternal_x0020_Author xmlns="33568a71-0971-4958-b60d-cae28eede9ca" xsi:nil="true"/>
    <CognivaFacetPhysical_x0020_Resource xmlns="33568a71-0971-4958-b60d-cae28eede9ca" xsi:nil="true"/>
    <CognivaFacetISO_x0020_Project_x0020_Number xmlns="33568a71-0971-4958-b60d-cae28eede9ca" xsi:nil="true"/>
    <CognivaFacetItem_x0020_Status xmlns="33568a71-0971-4958-b60d-cae28eede9ca">Draft</CognivaFacetItem_x0020_Status>
    <CognivaFacetPosition xmlns="33568a71-0971-4958-b60d-cae28eede9ca">25054 Administrative Assistant</CognivaFacetPosition>
    <CognivaFacetIncluded_x0020_in_x0020_Annual_x0020_Report xmlns="33568a71-0971-4958-b60d-cae28eede9ca" xsi:nil="true"/>
    <CognivaFacetSubject xmlns="33568a71-0971-4958-b60d-cae28eede9ca" xsi:nil="true"/>
    <CognivaFacetCommittee_x0020_of_x0020_Parliament xmlns="33568a71-0971-4958-b60d-cae28eede9ca" xsi:nil="true"/>
    <CognivaFacetActivity xmlns="33568a71-0971-4958-b60d-cae28eede9ca">Develop and Deliver Strategic Communications Plan (Communications Officer)</CognivaFacetActivity>
    <CognivaFacetType_x0020_of_x0020_Procedure xmlns="33568a71-0971-4958-b60d-cae28eede9ca" xsi:nil="true"/>
    <RDIMS_x0020_Author xmlns="33568a71-0971-4958-b60d-cae28eede9ca" xsi:nil="true"/>
    <CognivaFacetCalendar_x0020_Year xmlns="33568a71-0971-4958-b60d-cae28eede9ca" xsi:nil="true"/>
    <CognivaFacetPeriodical_x0020_Title xmlns="33568a71-0971-4958-b60d-cae28eede9ca" xsi:nil="true"/>
    <CognivaFacetFiscal_x0020_Year xmlns="33568a71-0971-4958-b60d-cae28eede9ca" xsi:nil="true"/>
    <CognivaFacetRole xmlns="33568a71-0971-4958-b60d-cae28eede9ca" xsi:nil="true"/>
    <CognivaFacetType_x0020_of_x0020_ATIP_x0020_Request xmlns="33568a71-0971-4958-b60d-cae28eede9ca" xsi:nil="true"/>
    <CognivaFacetAudit_x0020_Phase xmlns="33568a71-0971-4958-b60d-cae28eede9ca" xsi:nil="true"/>
    <CognivaFacetOPC_x0020_Branch xmlns="33568a71-0971-4958-b60d-cae28eede9ca" xsi:nil="true"/>
    <CognivaFacetBusiness_x0020_Value xmlns="33568a71-0971-4958-b60d-cae28eede9ca" xsi:nil="true"/>
    <CognivaFacetReport_x0020_Date xmlns="33568a71-0971-4958-b60d-cae28eede9ca" xsi:nil="true"/>
    <CognivaFacetCourt_x0020_File_x0020_Number xmlns="33568a71-0971-4958-b60d-cae28eede9ca" xsi:nil="true"/>
    <CognivaFacetProcess xmlns="33568a71-0971-4958-b60d-cae28eede9ca">Develop and Deliver Strategic Communications Plans</CognivaFacetProcess>
    <CognivaFacetLocation_x0020_of_x0020_Physical_x0020_Resource xmlns="33568a71-0971-4958-b60d-cae28eede9ca" xsi:nil="true"/>
    <CognivaFacetHot_x0020_File xmlns="33568a71-0971-4958-b60d-cae28eede9ca" xsi:nil="true"/>
    <CognivaFacetBill xmlns="33568a71-0971-4958-b60d-cae28eede9ca" xsi:nil="true"/>
    <CognivaFacetType_x0020_of_x0020_Outreach_x0020_Tool xmlns="33568a71-0971-4958-b60d-cae28eede9ca" xsi:nil="true"/>
    <CognivaFacetCourt_x0020_Level xmlns="33568a71-0971-4958-b60d-cae28eede9ca" xsi:nil="true"/>
    <RDIMS_x0020__x0023_ xmlns="33568a71-0971-4958-b60d-cae28eede9ca" xsi:nil="true"/>
    <CognivaFacetFunction xmlns="33568a71-0971-4958-b60d-cae28eede9ca">Communications Services</CognivaFacetFunction>
    <CognivaFacetAdditional_x0020_Information xmlns="33568a71-0971-4958-b60d-cae28eede9ca" xsi:nil="true"/>
    <CognivaFacetOPC_x0020_Priority_x0020_Area xmlns="33568a71-0971-4958-b60d-cae28eede9ca" xsi:nil="true"/>
    <CognivaFacetATIP_x0020_Request xmlns="33568a71-0971-4958-b60d-cae28eede9ca" xsi:nil="true"/>
    <CognivaFacetAct xmlns="33568a71-0971-4958-b60d-cae28eede9ca" xsi:nil="true"/>
    <CognivaFacetEssential_x0020_Information_x0020_Resource xmlns="33568a71-0971-4958-b60d-cae28eede9ca" xsi:nil="true"/>
    <CognivaFacetCommittee_x0020_or_x0020_Working_x0020_Group xmlns="33568a71-0971-4958-b60d-cae28eede9ca" xsi:nil="true"/>
    <CognivaFacetLitigation_x0020_Category xmlns="33568a71-0971-4958-b60d-cae28eede9ca" xsi:nil="true"/>
    <CognivaFacetSensitivity xmlns="33568a71-0971-4958-b60d-cae28eede9ca">Non-classified</CognivaFacetSensitivity>
    <CognivaFacetInformation_x0020_Centre_x0020_Project_x0020_Name xmlns="33568a71-0971-4958-b60d-cae28eede9ca" xsi:nil="true"/>
    <CognivaFacetRetention_x0020_and_x0020_Disposition_x0020_Rule xmlns="33568a71-0971-4958-b60d-cae28eede9ca" xsi:nil="true"/>
    <CognivaFacetDocument_x0020_Type xmlns="33568a71-0971-4958-b60d-cae28eede9ca">Plan</CognivaFacetDocument_x0020_Type>
    <CognivaFacetChamber xmlns="33568a71-0971-4958-b60d-cae28eede9ca" xsi:nil="true"/>
    <CognivaFacetType_x0020_of_x0020_Appearance xmlns="33568a71-0971-4958-b60d-cae28eede9ca" xsi:nil="true"/>
    <CognivaFacetClassification_x0020_Level xmlns="33568a71-0971-4958-b60d-cae28eede9ca" xsi:nil="true"/>
    <CognivaFacetOrganization xmlns="33568a71-0971-4958-b60d-cae28eede9ca" xsi:nil="true"/>
    <CognivaFacetOccupational_x0020_Group xmlns="33568a71-0971-4958-b60d-cae28eede9ca" xsi:nil="true"/>
    <CognivaFacetMeeting_x0020_Date xmlns="33568a71-0971-4958-b60d-cae28eede9ca" xsi:nil="true"/>
    <Closed_x0020_Date xmlns="33568a71-0971-4958-b60d-cae28eede9ca" xsi:nil="true"/>
    <Routing_x0020_Location xmlns="33568a71-0971-4958-b60d-cae28eede9ca" xsi:nil="true"/>
    <CognivaFacetPrivacy_x0020_Case_x0020_Number xmlns="33568a71-0971-4958-b60d-cae28eede9ca" xsi:nil="true"/>
    <CognivaFacetPIPEDA_x0020_Case_x0020_Number xmlns="33568a71-0971-4958-b60d-cae28eede9ca" xsi:nil="true"/>
    <CognivaFacetCi2_x0020_Category xmlns="33568a71-0971-4958-b60d-cae28eede9ca" xsi:nil="true"/>
    <CognivaFacetAudit_x0020_Name xmlns="33568a71-0971-4958-b60d-cae28eede9ca" xsi:nil="true"/>
    <CognivaFacetStaffing_x0020_Number xmlns="33568a71-0971-4958-b60d-cae28eede9ca" xsi:nil="true"/>
    <CognivaFacetPIA_x0020_Review_x0020_Number xmlns="33568a71-0971-4958-b60d-cae28eede9ca" xsi:nil="true"/>
    <CognivaFacetLegislation xmlns="33568a71-0971-4958-b60d-cae28eede9ca" xsi:nil="true"/>
    <CognivaFacetLitigation_x0020_Case xmlns="33568a71-0971-4958-b60d-cae28eede9ca" xsi:nil="true"/>
    <CognivaFacetInformation_x0020_Request_x0020_Number xmlns="33568a71-0971-4958-b60d-cae28eede9ca" xsi:nil="true"/>
    <CognivaFacetCi2_x0020_Language xmlns="33568a71-0971-4958-b60d-cae28eede9ca" xsi:nil="true"/>
    <CognivaFacetCorrespondence_x0020_Tracking_x0020_Number xmlns="33568a71-0971-4958-b60d-cae28eede9ca" xsi:nil="true"/>
    <InternalExternal xmlns="33568a71-0971-4958-b60d-cae28eede9ca" xsi:nil="true"/>
    <CognivaFacetPIA_x0020_Category xmlns="33568a71-0971-4958-b60d-cae28eede9ca" xsi:nil="true"/>
    <ProductSystemName xmlns="33568a71-0971-4958-b60d-cae28eede9ca" xsi:nil="true"/>
    <ComplaintGrievanceNumber xmlns="33568a71-0971-4958-b60d-cae28eede9ca" xsi:nil="true"/>
    <JurisdictionGeographicArea xmlns="33568a71-0971-4958-b60d-cae28eede9ca" xsi:nil="true"/>
    <CognivaFacetRelated_x0020_Document xmlns="33568a71-0971-4958-b60d-cae28eede9ca" xsi:nil="true"/>
    <CognivaFacetAccounting_x0020_Period xmlns="33568a71-0971-4958-b60d-cae28eede9ca" xsi:nil="true"/>
    <CognivaFacetCommitment_x0020_Number xmlns="33568a71-0971-4958-b60d-cae28eede9ca" xsi:nil="true"/>
    <CognivaFacetEmployee_x0020_Name xmlns="33568a71-0971-4958-b60d-cae28eede9ca" xsi:nil="true"/>
    <CognivaFacetExpense_x0020_Voucher_x0020_Number xmlns="33568a71-0971-4958-b60d-cae28eede9ca" xsi:nil="true"/>
    <CognivaFacetVendor_x0020_Name_x0020_OGD xmlns="33568a71-0971-4958-b60d-cae28eede9ca" xsi:nil="true"/>
    <CognivaFacetAccounting_x0020_Quarter xmlns="33568a71-0971-4958-b60d-cae28eede9ca" xsi:nil="true"/>
    <CognivaFacetJournal_x0020_Voucher_x0020_Type xmlns="33568a71-0971-4958-b60d-cae28eede9ca" xsi:nil="true"/>
    <CognivaFacetVendor_x0020_Code_x0020_OGD xmlns="33568a71-0971-4958-b60d-cae28eede9ca" xsi:nil="true"/>
    <CognivaFacetType_x0020_of_x0020_Initiative xmlns="33568a71-0971-4958-b60d-cae28eede9ca" xsi:nil="true"/>
    <RCResponsibilityCentre xmlns="33568a71-0971-4958-b60d-cae28eede9ca" xsi:nil="true"/>
    <CognivaFacetPublicAccountsVolume xmlns="33568a71-0971-4958-b60d-cae28eede9ca" xsi:nil="true"/>
    <Scanned_Document xmlns="33568a71-0971-4958-b60d-cae28eede9ca">No</Scanned_Document>
    <Scanned_Reference xmlns="33568a71-0971-4958-b60d-cae28eede9ca" xsi:nil="true"/>
    <RDIMS_Term_ID xmlns="33568a71-0971-4958-b60d-cae28eede9ca" xsi:nil="true"/>
    <Officium_ID xmlns="33568a71-0971-4958-b60d-cae28eede9ca">7777-6-225458</Officium_ID>
    <CognivaFacetDueDiligenceFinance xmlns="33568a71-0971-4958-b60d-cae28eede9ca" xsi:nil="true"/>
    <CognivaFacetDueDiligenceSPS xmlns="33568a71-0971-4958-b60d-cae28eede9ca" xsi:nil="true"/>
    <CognivaFacetDocumentSource xmlns="33568a71-0971-4958-b60d-cae28eede9ca" xsi:nil="true"/>
    <RDIMS_x0020_File_x0020_Plan xmlns="33568a71-0971-4958-b60d-cae28eede9ca" xsi:nil="true"/>
    <CognivaFacetTelecommunication_x0020_Company xmlns="33568a71-0971-4958-b60d-cae28eede9ca" xsi:nil="true"/>
    <CognivaFacetATIP_x0020_File_x0020_Number xmlns="33568a71-0971-4958-b60d-cae28eede9ca" xsi:nil="true"/>
    <CognivaFacetLibrary_x0020_Vendor xmlns="33568a71-0971-4958-b60d-cae28eede9ca" xsi:nil="true"/>
    <CognivaFacetComplaint_x0020_Type xmlns="33568a71-0971-4958-b60d-cae28eede9ca" xsi:nil="true"/>
    <CognivaFacetSignature_x0020_Card_x0020_Type xmlns="33568a71-0971-4958-b60d-cae28eede9ca" xsi:nil="true"/>
    <CognivaFacetFindings_x0020_and_x0020_other_x0020_Dispositions xmlns="33568a71-0971-4958-b60d-cae28eede9ca" xsi:nil="true"/>
    <CognivaFacetPayables_x0020_Control_x0020_Report_x0020_Type xmlns="33568a71-0971-4958-b60d-cae28eede9ca" xsi:nil="true"/>
    <ContractContributionNumber xmlns="33568a71-0971-4958-b60d-cae28eede9ca" xsi:nil="true"/>
    <CognivaFacetGXVendorCode xmlns="33568a71-0971-4958-b60d-cae28eede9ca" xsi:nil="true"/>
    <CognivaFacetGXReferenceNumber xmlns="33568a71-0971-4958-b60d-cae28eede9ca" xsi:nil="true"/>
    <CognivaFacetGXVendorName xmlns="33568a71-0971-4958-b60d-cae28eede9ca" xsi:nil="true"/>
    <CognivaFacetEventDate xmlns="33568a71-0971-4958-b60d-cae28eede9ca" xsi:nil="true"/>
    <CognivaFacetLitigation_x0020_File_x0020_Number xmlns="33568a71-0971-4958-b60d-cae28eede9ca" xsi:nil="true"/>
    <CognivaFacetGenericWorkDescriptionNumber xmlns="33568a71-0971-4958-b60d-cae28eede9ca" xsi:nil="true"/>
    <CognivaFacetPositionNumber xmlns="33568a71-0971-4958-b60d-cae28eede9ca" xsi:nil="true"/>
    <CognivaFacetLegalConsultationNumber xmlns="33568a71-0971-4958-b60d-cae28eede9ca" xsi:nil="true"/>
    <CognivaFacetSolicitorClientPrivilege xmlns="33568a71-0971-4958-b60d-cae28eede9ca" xsi:nil="true"/>
    <CognivaFacetReceivedDate xmlns="33568a71-0971-4958-b60d-cae28eede9ca" xsi:nil="true"/>
    <CognivaFacetHas_x0020_Historical_x002f_Archival_x0020_Value xmlns="33568a71-0971-4958-b60d-cae28eede9ca" xsi:nil="true"/>
    <CognivaFacetDisposition_x0020_Action xmlns="33568a71-0971-4958-b60d-cae28eede9ca" xsi:nil="true"/>
    <CognivaFacetSource_x0020_of_x0020_ATIP_x0020_Request xmlns="33568a71-0971-4958-b60d-cae28eede9ca" xsi:nil="true"/>
    <_dlc_DocId xmlns="33568a71-0971-4958-b60d-cae28eede9ca">7777-6-225458</_dlc_DocId>
    <_dlc_DocIdPersistId xmlns="33568a71-0971-4958-b60d-cae28eede9ca" xsi:nil="true"/>
    <_dlc_DocIdUrl xmlns="33568a71-0971-4958-b60d-cae28eede9ca">
      <Url>https://officium/_layouts/15/DocIdRedir.aspx?ID=7777-6-225458</Url>
      <Description>7777-6-225458</Description>
    </_dlc_DocIdUrl>
    <LikesCount xmlns="http://schemas.microsoft.com/sharepoint/v3" xsi:nil="true"/>
    <IconOverlay xmlns="http://schemas.microsoft.com/sharepoint/v4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4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C720AFF-AE0A-4080-9BE1-F9ACE3E0FA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F3E0F4-2022-4624-B6EB-93351E7705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568a71-0971-4958-b60d-cae28eede9c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8AE592-E151-4497-865A-499C7668B6CB}">
  <ds:schemaRefs>
    <ds:schemaRef ds:uri="http://www.w3.org/XML/1998/namespace"/>
    <ds:schemaRef ds:uri="http://schemas.microsoft.com/office/2006/metadata/properties"/>
    <ds:schemaRef ds:uri="http://purl.org/dc/terms/"/>
    <ds:schemaRef ds:uri="http://schemas.microsoft.com/sharepoint/v4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33568a71-0971-4958-b60d-cae28eede9ca"/>
    <ds:schemaRef ds:uri="http://purl.org/dc/dcmitype/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A0745E33-7548-41D2-ABCB-876CC795E994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EFD964DE-16CD-46B6-B96F-71FB90A6120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3876</TotalTime>
  <Words>210</Words>
  <Application>Microsoft Office PowerPoint</Application>
  <PresentationFormat>Widescreen</PresentationFormat>
  <Paragraphs>34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Protection de vos renseignements personnels </vt:lpstr>
      <vt:lpstr>Ce que nous verrons aujourd’hui </vt:lpstr>
      <vt:lpstr>Qu’est-ce que le vol d’identité? </vt:lpstr>
      <vt:lpstr>Comment vous  protéger contre le vol d’identité </vt:lpstr>
      <vt:lpstr>Vos renseignements personnels sont importants </vt:lpstr>
      <vt:lpstr>Protection de votre boîte de réception, de votre ordinateur et de vos appareils mobiles  </vt:lpstr>
      <vt:lpstr>Réduire le risque  de pourriels </vt:lpstr>
      <vt:lpstr>Conseils pour éviter les pourriels </vt:lpstr>
      <vt:lpstr>Ne vous faites  pas  hameçonner! </vt:lpstr>
      <vt:lpstr>Sécurité  sur les sites de réseautage social </vt:lpstr>
      <vt:lpstr>Conseils de prudence  sur les sites de réseautage social </vt:lpstr>
      <vt:lpstr>Questions  à vous poser lorsque vous effectuez une transaction en ligne  </vt:lpstr>
      <vt:lpstr>Protégez vos appareils mobiles avec des mots de passe solides </vt:lpstr>
      <vt:lpstr>Points clés (1)</vt:lpstr>
      <vt:lpstr>Points cleés (2)</vt:lpstr>
      <vt:lpstr>Pour de plus amples renseignements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OPC Seniors Presentation-FRA</dc:title>
  <dc:creator>Cécilia Faucher</dc:creator>
  <cp:lastModifiedBy>Charles Letourneau</cp:lastModifiedBy>
  <cp:revision>361</cp:revision>
  <cp:lastPrinted>2017-03-30T14:45:47Z</cp:lastPrinted>
  <dcterms:created xsi:type="dcterms:W3CDTF">2017-03-23T15:05:26Z</dcterms:created>
  <dcterms:modified xsi:type="dcterms:W3CDTF">2019-04-14T17:42:43Z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0x0101004C4EE9AFFA135D4CA13CB5F2E971820500221294BBC4E0F24995BC227974D3953B</vt:lpwstr>
  </property>
  <property fmtid="{D5CDD505-2E9C-101B-9397-08002B2CF9AE}" pid="3" name="_dlc_DocIdItemGuid">
    <vt:lpwstr>9c2cd0de-26a8-44fa-acf8-56ad9307bb1d</vt:lpwstr>
  </property>
  <property fmtid="{D5CDD505-2E9C-101B-9397-08002B2CF9AE}" pid="4" name="Order">
    <vt:r8>20709000</vt:r8>
  </property>
  <property fmtid="{D5CDD505-2E9C-101B-9397-08002B2CF9AE}" pid="5" name="_dlc_policyId">
    <vt:lpwstr/>
  </property>
  <property fmtid="{D5CDD505-2E9C-101B-9397-08002B2CF9AE}" pid="6" name="ItemRetentionFormula">
    <vt:lpwstr/>
  </property>
  <property fmtid="{D5CDD505-2E9C-101B-9397-08002B2CF9AE}" pid="7" name="CognivaPresentationIdentifier">
    <vt:lpwstr>c9c8673f-d11c-4158-a697-4827a32d6819</vt:lpwstr>
  </property>
</Properties>
</file>